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 id="2147483814" r:id="rId5"/>
  </p:sldMasterIdLst>
  <p:notesMasterIdLst>
    <p:notesMasterId r:id="rId30"/>
  </p:notesMasterIdLst>
  <p:handoutMasterIdLst>
    <p:handoutMasterId r:id="rId31"/>
  </p:handoutMasterIdLst>
  <p:sldIdLst>
    <p:sldId id="569" r:id="rId6"/>
    <p:sldId id="577" r:id="rId7"/>
    <p:sldId id="578" r:id="rId8"/>
    <p:sldId id="606" r:id="rId9"/>
    <p:sldId id="584" r:id="rId10"/>
    <p:sldId id="605" r:id="rId11"/>
    <p:sldId id="573" r:id="rId12"/>
    <p:sldId id="596" r:id="rId13"/>
    <p:sldId id="590" r:id="rId14"/>
    <p:sldId id="591" r:id="rId15"/>
    <p:sldId id="589" r:id="rId16"/>
    <p:sldId id="593" r:id="rId17"/>
    <p:sldId id="603" r:id="rId18"/>
    <p:sldId id="588" r:id="rId19"/>
    <p:sldId id="592" r:id="rId20"/>
    <p:sldId id="604" r:id="rId21"/>
    <p:sldId id="594" r:id="rId22"/>
    <p:sldId id="595" r:id="rId23"/>
    <p:sldId id="586" r:id="rId24"/>
    <p:sldId id="583" r:id="rId25"/>
    <p:sldId id="585" r:id="rId26"/>
    <p:sldId id="599" r:id="rId27"/>
    <p:sldId id="587" r:id="rId28"/>
    <p:sldId id="576" r:id="rId29"/>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7E7"/>
    <a:srgbClr val="4700A6"/>
    <a:srgbClr val="7D38BA"/>
    <a:srgbClr val="6E63CC"/>
    <a:srgbClr val="870863"/>
    <a:srgbClr val="CC2980"/>
    <a:srgbClr val="FF7D82"/>
    <a:srgbClr val="FF6326"/>
    <a:srgbClr val="00D1D1"/>
    <a:srgbClr val="0F99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26" autoAdjust="0"/>
    <p:restoredTop sz="95052" autoAdjust="0"/>
  </p:normalViewPr>
  <p:slideViewPr>
    <p:cSldViewPr>
      <p:cViewPr varScale="1">
        <p:scale>
          <a:sx n="106" d="100"/>
          <a:sy n="106" d="100"/>
        </p:scale>
        <p:origin x="1158" y="9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7288"/>
    </p:cViewPr>
  </p:sorterViewPr>
  <p:notesViewPr>
    <p:cSldViewPr>
      <p:cViewPr varScale="1">
        <p:scale>
          <a:sx n="83" d="100"/>
          <a:sy n="83" d="100"/>
        </p:scale>
        <p:origin x="313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18/12/2017</a:t>
            </a:fld>
            <a:endParaRPr lang="pt-PT"/>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18/12/2017</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1338699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0696B5C-12A0-4042-B4D0-BD3B9A4F58C6}" type="slidenum">
              <a:rPr lang="pt-BR" smtClean="0"/>
              <a:t>24</a:t>
            </a:fld>
            <a:endParaRPr lang="pt-BR"/>
          </a:p>
        </p:txBody>
      </p:sp>
    </p:spTree>
    <p:extLst>
      <p:ext uri="{BB962C8B-B14F-4D97-AF65-F5344CB8AC3E}">
        <p14:creationId xmlns:p14="http://schemas.microsoft.com/office/powerpoint/2010/main" val="3432651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3.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hyperlink" Target="https://www.capgemini.com/optimize-your-business-and-it-operations" TargetMode="Externa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42.png"/><Relationship Id="rId5" Type="http://schemas.openxmlformats.org/officeDocument/2006/relationships/image" Target="../media/image39.png"/><Relationship Id="rId15" Type="http://schemas.openxmlformats.org/officeDocument/2006/relationships/image" Target="../media/image4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41.png"/><Relationship Id="rId14" Type="http://schemas.openxmlformats.org/officeDocument/2006/relationships/hyperlink" Target="http://www.capgemini.com/" TargetMode="Externa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1703512" y="636423"/>
            <a:ext cx="10488488" cy="6246003"/>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191344" y="6525344"/>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119336" y="6551746"/>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Tree>
    <p:extLst>
      <p:ext uri="{BB962C8B-B14F-4D97-AF65-F5344CB8AC3E}">
        <p14:creationId xmlns:p14="http://schemas.microsoft.com/office/powerpoint/2010/main" val="1330346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337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1"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0"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3" name="Rectangle 27">
            <a:hlinkClick r:id="rId4"/>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4"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8"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5"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6"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Oval 20">
            <a:extLst>
              <a:ext uri="{FF2B5EF4-FFF2-40B4-BE49-F238E27FC236}">
                <a16:creationId xmlns:a16="http://schemas.microsoft.com/office/drawing/2014/main" id="{ADB39E78-E9B7-40CD-9999-E8302C610DC2}"/>
              </a:ext>
            </a:extLst>
          </p:cNvPr>
          <p:cNvSpPr/>
          <p:nvPr userDrawn="1"/>
        </p:nvSpPr>
        <p:spPr>
          <a:xfrm>
            <a:off x="5563594" y="4080951"/>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Oval 20">
            <a:extLst>
              <a:ext uri="{FF2B5EF4-FFF2-40B4-BE49-F238E27FC236}">
                <a16:creationId xmlns:a16="http://schemas.microsoft.com/office/drawing/2014/main" id="{80DEC651-0810-4FD4-A2CA-C54974433D45}"/>
              </a:ext>
            </a:extLst>
          </p:cNvPr>
          <p:cNvSpPr/>
          <p:nvPr userDrawn="1"/>
        </p:nvSpPr>
        <p:spPr>
          <a:xfrm>
            <a:off x="5563595" y="2611640"/>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7"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8"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9"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2951611"/>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10"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4408798"/>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11"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3"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1537714"/>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5"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975743"/>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444807"/>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20"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0_Diseño personalizado">
    <p:bg>
      <p:bgPr>
        <a:solidFill>
          <a:schemeClr val="bg2"/>
        </a:solidFill>
        <a:effectLst/>
      </p:bgPr>
    </p:bg>
    <p:spTree>
      <p:nvGrpSpPr>
        <p:cNvPr id="1" name=""/>
        <p:cNvGrpSpPr/>
        <p:nvPr/>
      </p:nvGrpSpPr>
      <p:grpSpPr>
        <a:xfrm>
          <a:off x="0" y="0"/>
          <a:ext cx="0" cy="0"/>
          <a:chOff x="0" y="0"/>
          <a:chExt cx="0" cy="0"/>
        </a:xfrm>
      </p:grpSpPr>
      <p:pic>
        <p:nvPicPr>
          <p:cNvPr id="7"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1"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3"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173970" y="1537714"/>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4"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173970" y="2975743"/>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173970" y="4444807"/>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cxnSp>
        <p:nvCxnSpPr>
          <p:cNvPr id="2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3"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5"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6"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4"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5"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2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Diseño personalizado">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C50C01FB-E2BF-4470-A153-6F7BF3CCF3F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5"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2"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pic>
        <p:nvPicPr>
          <p:cNvPr id="17"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0076416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22"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rot="10800000">
            <a:off x="2511156" y="-6486532"/>
            <a:ext cx="9181285" cy="7445292"/>
          </a:xfrm>
          <a:prstGeom prst="rect">
            <a:avLst/>
          </a:prstGeom>
        </p:spPr>
      </p:pic>
      <p:sp>
        <p:nvSpPr>
          <p:cNvPr id="3" name="Rectangle 3">
            <a:extLst>
              <a:ext uri="{FF2B5EF4-FFF2-40B4-BE49-F238E27FC236}">
                <a16:creationId xmlns:a16="http://schemas.microsoft.com/office/drawing/2014/main" id="{C50C01FB-E2BF-4470-A153-6F7BF3CCF3F9}"/>
              </a:ext>
            </a:extLst>
          </p:cNvPr>
          <p:cNvSpPr/>
          <p:nvPr userDrawn="1"/>
        </p:nvSpPr>
        <p:spPr>
          <a:xfrm>
            <a:off x="0" y="5359400"/>
            <a:ext cx="12192000" cy="1498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12"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7"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18"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7" y="2235647"/>
            <a:ext cx="11160000" cy="0"/>
          </a:xfrm>
          <a:prstGeom prst="line">
            <a:avLst/>
          </a:prstGeom>
          <a:solidFill>
            <a:schemeClr val="tx1"/>
          </a:solidFill>
          <a:ln w="222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Diseño personalizado">
    <p:bg>
      <p:bgPr>
        <a:solidFill>
          <a:schemeClr val="bg2"/>
        </a:solidFill>
        <a:effectLst/>
      </p:bgPr>
    </p:bg>
    <p:spTree>
      <p:nvGrpSpPr>
        <p:cNvPr id="1" name=""/>
        <p:cNvGrpSpPr/>
        <p:nvPr/>
      </p:nvGrpSpPr>
      <p:grpSpPr>
        <a:xfrm>
          <a:off x="0" y="0"/>
          <a:ext cx="0" cy="0"/>
          <a:chOff x="0" y="0"/>
          <a:chExt cx="0" cy="0"/>
        </a:xfrm>
      </p:grpSpPr>
      <p:pic>
        <p:nvPicPr>
          <p:cNvPr id="3"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rot="10800000">
            <a:off x="2511156" y="-6486532"/>
            <a:ext cx="9181285" cy="7445292"/>
          </a:xfrm>
          <a:prstGeom prst="rect">
            <a:avLst/>
          </a:prstGeom>
        </p:spPr>
      </p:pic>
      <p:sp>
        <p:nvSpPr>
          <p:cNvPr id="5"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8"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pic>
        <p:nvPicPr>
          <p:cNvPr id="3"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rot="10800000">
            <a:off x="2511156" y="-6486532"/>
            <a:ext cx="9181285" cy="7445292"/>
          </a:xfrm>
          <a:prstGeom prst="rect">
            <a:avLst/>
          </a:prstGeom>
        </p:spPr>
      </p:pic>
      <p:sp>
        <p:nvSpPr>
          <p:cNvPr id="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7"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1"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7" name="Rectangle 3">
            <a:extLst>
              <a:ext uri="{FF2B5EF4-FFF2-40B4-BE49-F238E27FC236}">
                <a16:creationId xmlns:a16="http://schemas.microsoft.com/office/drawing/2014/main" id="{C50C01FB-E2BF-4470-A153-6F7BF3CCF3F9}"/>
              </a:ext>
            </a:extLst>
          </p:cNvPr>
          <p:cNvSpPr/>
          <p:nvPr userDrawn="1"/>
        </p:nvSpPr>
        <p:spPr>
          <a:xfrm>
            <a:off x="0" y="5359400"/>
            <a:ext cx="12192000" cy="1498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12"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7"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cxnSp>
        <p:nvCxnSpPr>
          <p:cNvPr id="18"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7" y="2235647"/>
            <a:ext cx="11160000" cy="0"/>
          </a:xfrm>
          <a:prstGeom prst="line">
            <a:avLst/>
          </a:prstGeom>
          <a:solidFill>
            <a:schemeClr val="tx1"/>
          </a:solidFill>
          <a:ln w="222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4"/>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8"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5">
            <a:extLst>
              <a:ext uri="{96DAC541-7B7A-43D3-8B79-37D633B846F1}">
                <asvg:svgBlip xmlns:asvg="http://schemas.microsoft.com/office/drawing/2016/SVG/main" r:embed="rId6"/>
              </a:ext>
            </a:extLst>
          </a:blip>
          <a:srcRect t="45009" r="3903"/>
          <a:stretch>
            <a:fillRect/>
          </a:stretch>
        </p:blipFill>
        <p:spPr>
          <a:xfrm rot="20633129">
            <a:off x="7129621" y="-1223723"/>
            <a:ext cx="4482227" cy="2614446"/>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Tree>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_Diseño personalizado">
    <p:bg>
      <p:bgPr>
        <a:solidFill>
          <a:schemeClr val="bg2"/>
        </a:solidFill>
        <a:effectLst/>
      </p:bgPr>
    </p:bg>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8"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4"/>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14"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5">
            <a:extLst>
              <a:ext uri="{96DAC541-7B7A-43D3-8B79-37D633B846F1}">
                <asvg:svgBlip xmlns:asvg="http://schemas.microsoft.com/office/drawing/2016/SVG/main" r:embed="rId6"/>
              </a:ext>
            </a:extLst>
          </a:blip>
          <a:srcRect t="45009" r="3903"/>
          <a:stretch>
            <a:fillRect/>
          </a:stretch>
        </p:blipFill>
        <p:spPr>
          <a:xfrm rot="20633129">
            <a:off x="7129621" y="-1223723"/>
            <a:ext cx="4482227" cy="2614446"/>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Tree>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_Diseño personalizado">
    <p:spTree>
      <p:nvGrpSpPr>
        <p:cNvPr id="1" name=""/>
        <p:cNvGrpSpPr/>
        <p:nvPr/>
      </p:nvGrpSpPr>
      <p:grpSpPr>
        <a:xfrm>
          <a:off x="0" y="0"/>
          <a:ext cx="0" cy="0"/>
          <a:chOff x="0" y="0"/>
          <a:chExt cx="0" cy="0"/>
        </a:xfrm>
      </p:grpSpPr>
      <p:pic>
        <p:nvPicPr>
          <p:cNvPr id="4"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2">
            <a:extLst>
              <a:ext uri="{96DAC541-7B7A-43D3-8B79-37D633B846F1}">
                <asvg:svgBlip xmlns:asvg="http://schemas.microsoft.com/office/drawing/2016/SVG/main" r:embed="rId3"/>
              </a:ext>
            </a:extLst>
          </a:blip>
          <a:srcRect t="45009" r="3903"/>
          <a:stretch>
            <a:fillRect/>
          </a:stretch>
        </p:blipFill>
        <p:spPr>
          <a:xfrm rot="20633129">
            <a:off x="7129621" y="-1223723"/>
            <a:ext cx="4482227" cy="2614446"/>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5"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8"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25" name="Rectangle 3">
            <a:extLst>
              <a:ext uri="{FF2B5EF4-FFF2-40B4-BE49-F238E27FC236}">
                <a16:creationId xmlns:a16="http://schemas.microsoft.com/office/drawing/2014/main" id="{C50C01FB-E2BF-4470-A153-6F7BF3CCF3F9}"/>
              </a:ext>
            </a:extLst>
          </p:cNvPr>
          <p:cNvSpPr/>
          <p:nvPr userDrawn="1"/>
        </p:nvSpPr>
        <p:spPr>
          <a:xfrm>
            <a:off x="0" y="5359400"/>
            <a:ext cx="12192000" cy="1498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24"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3873" y="-3691866"/>
            <a:ext cx="5791199" cy="5902959"/>
          </a:xfrm>
          <a:prstGeom prst="rect">
            <a:avLst/>
          </a:prstGeom>
        </p:spPr>
      </p:pic>
      <p:sp>
        <p:nvSpPr>
          <p:cNvPr id="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12"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7"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18"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7" y="2235647"/>
            <a:ext cx="11160000" cy="0"/>
          </a:xfrm>
          <a:prstGeom prst="line">
            <a:avLst/>
          </a:prstGeom>
          <a:solidFill>
            <a:schemeClr val="tx1"/>
          </a:solidFill>
          <a:ln w="222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Diseño personalizado">
    <p:bg>
      <p:bgPr>
        <a:solidFill>
          <a:schemeClr val="bg2"/>
        </a:solidFill>
        <a:effectLst/>
      </p:bgPr>
    </p:bg>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3873" y="-3691866"/>
            <a:ext cx="5791199" cy="5902959"/>
          </a:xfrm>
          <a:prstGeom prst="rect">
            <a:avLst/>
          </a:prstGeom>
        </p:spPr>
      </p:pic>
      <p:sp>
        <p:nvSpPr>
          <p:cNvPr id="5"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8"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Diseño personalizado">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3873" y="-3691866"/>
            <a:ext cx="5791199" cy="5902959"/>
          </a:xfrm>
          <a:prstGeom prst="rect">
            <a:avLst/>
          </a:prstGeom>
        </p:spPr>
      </p:pic>
      <p:sp>
        <p:nvSpPr>
          <p:cNvPr id="5"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8"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1"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52"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Logo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853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4.sv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image" Target="../media/image3.png"/><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image" Target="../media/image4.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image" Target="../media/image3.png"/><Relationship Id="rId5" Type="http://schemas.openxmlformats.org/officeDocument/2006/relationships/slideLayout" Target="../slideLayouts/slideLayout35.xml"/><Relationship Id="rId10"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image" Target="../media/image4.svg"/><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3.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theme" Target="../theme/theme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3">
            <a:extLst>
              <a:ext uri="{96DAC541-7B7A-43D3-8B79-37D633B846F1}">
                <asvg:svgBlip xmlns:asvg="http://schemas.microsoft.com/office/drawing/2016/SVG/main" r:embed="rId24"/>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11">
            <a:extLst>
              <a:ext uri="{96DAC541-7B7A-43D3-8B79-37D633B846F1}">
                <asvg:svgBlip xmlns:asvg="http://schemas.microsoft.com/office/drawing/2016/SVG/main" r:embed="rId12"/>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 id="2147483813" r:id="rId9"/>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7">
            <a:extLst>
              <a:ext uri="{96DAC541-7B7A-43D3-8B79-37D633B846F1}">
                <asvg:svgBlip xmlns:asvg="http://schemas.microsoft.com/office/drawing/2016/SVG/main" r:embed="rId38"/>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67327560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49" r:id="rId23"/>
    <p:sldLayoutId id="2147483837" r:id="rId24"/>
    <p:sldLayoutId id="2147483838" r:id="rId25"/>
    <p:sldLayoutId id="2147483839" r:id="rId26"/>
    <p:sldLayoutId id="2147483840" r:id="rId27"/>
    <p:sldLayoutId id="2147483841" r:id="rId28"/>
    <p:sldLayoutId id="2147483842" r:id="rId29"/>
    <p:sldLayoutId id="2147483843" r:id="rId30"/>
    <p:sldLayoutId id="2147483844" r:id="rId31"/>
    <p:sldLayoutId id="2147483845" r:id="rId32"/>
    <p:sldLayoutId id="2147483846" r:id="rId33"/>
    <p:sldLayoutId id="2147483847" r:id="rId34"/>
    <p:sldLayoutId id="2147483848" r:id="rId35"/>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45.pn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8.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2.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normAutofit/>
          </a:bodyPr>
          <a:lstStyle/>
          <a:p>
            <a:pPr>
              <a:lnSpc>
                <a:spcPct val="100000"/>
              </a:lnSpc>
            </a:pPr>
            <a:r>
              <a:rPr lang="es-ES_tradnl" sz="4000" dirty="0" err="1"/>
              <a:t>First</a:t>
            </a:r>
            <a:r>
              <a:rPr lang="es-ES_tradnl" sz="4000" dirty="0"/>
              <a:t> </a:t>
            </a:r>
            <a:r>
              <a:rPr lang="es-ES_tradnl" sz="4000" dirty="0" err="1"/>
              <a:t>Steps</a:t>
            </a:r>
            <a:r>
              <a:rPr lang="es-ES_tradnl" sz="4000" dirty="0"/>
              <a:t> </a:t>
            </a:r>
            <a:r>
              <a:rPr lang="es-ES_tradnl" sz="4000" dirty="0" err="1"/>
              <a:t>Analysis</a:t>
            </a:r>
            <a:r>
              <a:rPr lang="es-ES_tradnl" sz="4000" dirty="0"/>
              <a:t> </a:t>
            </a:r>
            <a:r>
              <a:rPr lang="es-ES_tradnl" sz="4000" dirty="0" err="1"/>
              <a:t>Document</a:t>
            </a:r>
            <a:endParaRPr lang="es-ES_tradnl" sz="4000" dirty="0"/>
          </a:p>
        </p:txBody>
      </p:sp>
      <p:sp>
        <p:nvSpPr>
          <p:cNvPr id="3" name="Marcador de texto 2"/>
          <p:cNvSpPr>
            <a:spLocks noGrp="1"/>
          </p:cNvSpPr>
          <p:nvPr>
            <p:ph type="body" sz="quarter" idx="12"/>
          </p:nvPr>
        </p:nvSpPr>
        <p:spPr/>
        <p:txBody>
          <a:bodyPr/>
          <a:lstStyle/>
          <a:p>
            <a:r>
              <a:rPr lang="es-ES_tradnl" dirty="0" err="1"/>
              <a:t>Jump</a:t>
            </a:r>
            <a:r>
              <a:rPr lang="es-ES_tradnl" dirty="0"/>
              <a:t> </a:t>
            </a:r>
            <a:r>
              <a:rPr lang="es-ES_tradnl" dirty="0" err="1"/>
              <a:t>the</a:t>
            </a:r>
            <a:r>
              <a:rPr lang="es-ES_tradnl" dirty="0"/>
              <a:t> </a:t>
            </a:r>
            <a:r>
              <a:rPr lang="es-ES_tradnl" dirty="0" err="1"/>
              <a:t>Queue</a:t>
            </a:r>
            <a:r>
              <a:rPr lang="es-ES_tradnl" dirty="0"/>
              <a:t> V1.1</a:t>
            </a:r>
          </a:p>
        </p:txBody>
      </p:sp>
      <p:pic>
        <p:nvPicPr>
          <p:cNvPr id="7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3044" y="6163151"/>
            <a:ext cx="1583556" cy="434201"/>
          </a:xfrm>
          <a:prstGeom prst="rect">
            <a:avLst/>
          </a:prstGeom>
        </p:spPr>
      </p:pic>
    </p:spTree>
    <p:extLst>
      <p:ext uri="{BB962C8B-B14F-4D97-AF65-F5344CB8AC3E}">
        <p14:creationId xmlns:p14="http://schemas.microsoft.com/office/powerpoint/2010/main" val="3919049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5">
            <a:extLst>
              <a:ext uri="{FF2B5EF4-FFF2-40B4-BE49-F238E27FC236}">
                <a16:creationId xmlns:a16="http://schemas.microsoft.com/office/drawing/2014/main" id="{C50C01FB-E2BF-4470-A153-6F7BF3CCF3F9}"/>
              </a:ext>
            </a:extLst>
          </p:cNvPr>
          <p:cNvSpPr/>
          <p:nvPr/>
        </p:nvSpPr>
        <p:spPr>
          <a:xfrm>
            <a:off x="0" y="4797152"/>
            <a:ext cx="12192000" cy="20608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3</a:t>
            </a:r>
          </a:p>
          <a:p>
            <a:r>
              <a:rPr lang="es-ES_tradnl" sz="1600" dirty="0" err="1"/>
              <a:t>Consent</a:t>
            </a:r>
            <a:r>
              <a:rPr lang="es-ES_tradnl" sz="1600" dirty="0"/>
              <a:t> </a:t>
            </a:r>
            <a:r>
              <a:rPr lang="es-ES_tradnl" sz="1600" dirty="0" err="1"/>
              <a:t>information</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dirty="0"/>
              <a:t>: </a:t>
            </a:r>
            <a:endParaRPr lang="fr-BE" sz="1600" b="1" dirty="0"/>
          </a:p>
        </p:txBody>
      </p:sp>
      <p:sp>
        <p:nvSpPr>
          <p:cNvPr id="61" name="Rectángulo redondeado 60"/>
          <p:cNvSpPr/>
          <p:nvPr/>
        </p:nvSpPr>
        <p:spPr>
          <a:xfrm>
            <a:off x="8079972" y="5534772"/>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764704"/>
            <a:ext cx="5472608"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 to</a:t>
            </a:r>
          </a:p>
          <a:p>
            <a:pPr defTabSz="844083">
              <a:defRPr/>
            </a:pPr>
            <a:r>
              <a:rPr lang="en-US" sz="1200" kern="0" dirty="0">
                <a:cs typeface="Arial"/>
              </a:rPr>
              <a:t>give my permission for the use of my personal information</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700809"/>
            <a:ext cx="5472608" cy="936104"/>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can received commercial notices</a:t>
            </a:r>
          </a:p>
        </p:txBody>
      </p:sp>
      <p:sp>
        <p:nvSpPr>
          <p:cNvPr id="2" name="Rectángulo redondeado 1"/>
          <p:cNvSpPr/>
          <p:nvPr/>
        </p:nvSpPr>
        <p:spPr>
          <a:xfrm>
            <a:off x="3647728" y="2734039"/>
            <a:ext cx="5472608" cy="170307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r>
              <a:rPr lang="en-US" sz="1000" dirty="0"/>
              <a:t>- This functionality can be activated or de-activated.</a:t>
            </a:r>
          </a:p>
          <a:p>
            <a:r>
              <a:rPr lang="en-US" sz="1000" dirty="0"/>
              <a:t>- If the user gives its permission, the system must save this information.</a:t>
            </a:r>
            <a:endParaRPr lang="es-ES_tradnl" sz="1000" dirty="0"/>
          </a:p>
        </p:txBody>
      </p:sp>
      <p:pic>
        <p:nvPicPr>
          <p:cNvPr id="17"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344" y="1484784"/>
            <a:ext cx="1987296" cy="2353056"/>
          </a:xfrm>
          <a:prstGeom prst="rect">
            <a:avLst/>
          </a:prstGeom>
        </p:spPr>
      </p:pic>
      <p:sp>
        <p:nvSpPr>
          <p:cNvPr id="19" name="Rectangle 2"/>
          <p:cNvSpPr/>
          <p:nvPr/>
        </p:nvSpPr>
        <p:spPr>
          <a:xfrm>
            <a:off x="1117237" y="3253423"/>
            <a:ext cx="1489510" cy="307777"/>
          </a:xfrm>
          <a:prstGeom prst="rect">
            <a:avLst/>
          </a:prstGeom>
        </p:spPr>
        <p:txBody>
          <a:bodyPr wrap="none">
            <a:spAutoFit/>
          </a:bodyPr>
          <a:lstStyle/>
          <a:p>
            <a:r>
              <a:rPr lang="es-ES_tradnl" sz="1400" b="1" dirty="0" err="1"/>
              <a:t>User</a:t>
            </a:r>
            <a:r>
              <a:rPr lang="es-ES_tradnl" sz="1400" b="1" dirty="0"/>
              <a:t> /</a:t>
            </a:r>
            <a:r>
              <a:rPr lang="es-ES_tradnl" sz="1400" b="1" dirty="0" err="1"/>
              <a:t>Visitor</a:t>
            </a:r>
            <a:endParaRPr lang="es-ES_tradnl" sz="1400" b="1" dirty="0"/>
          </a:p>
        </p:txBody>
      </p:sp>
    </p:spTree>
    <p:extLst>
      <p:ext uri="{BB962C8B-B14F-4D97-AF65-F5344CB8AC3E}">
        <p14:creationId xmlns:p14="http://schemas.microsoft.com/office/powerpoint/2010/main" val="3638813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4797152"/>
            <a:ext cx="12192000" cy="20608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4</a:t>
            </a:r>
          </a:p>
          <a:p>
            <a:r>
              <a:rPr lang="es-ES" sz="1600" dirty="0" err="1"/>
              <a:t>Register</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 </a:t>
            </a:r>
            <a:endParaRPr lang="fr-BE" sz="1600" b="1" dirty="0"/>
          </a:p>
        </p:txBody>
      </p:sp>
      <p:sp>
        <p:nvSpPr>
          <p:cNvPr id="60" name="Rectángulo redondeado 59"/>
          <p:cNvSpPr/>
          <p:nvPr/>
        </p:nvSpPr>
        <p:spPr>
          <a:xfrm>
            <a:off x="501310"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dirty="0"/>
              <a:t>:</a:t>
            </a:r>
            <a:endParaRPr lang="fr-BE" sz="1600" b="1" dirty="0"/>
          </a:p>
        </p:txBody>
      </p:sp>
      <p:sp>
        <p:nvSpPr>
          <p:cNvPr id="61" name="Rectángulo redondeado 60"/>
          <p:cNvSpPr/>
          <p:nvPr/>
        </p:nvSpPr>
        <p:spPr>
          <a:xfrm>
            <a:off x="8079972" y="5534772"/>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764704"/>
            <a:ext cx="5472608"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register to obtain a access code for the queue</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700809"/>
            <a:ext cx="5472608" cy="936104"/>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get an access code</a:t>
            </a:r>
            <a:endParaRPr lang="en-US" sz="1200" b="1" kern="0" dirty="0">
              <a:cs typeface="Arial"/>
            </a:endParaRPr>
          </a:p>
        </p:txBody>
      </p:sp>
      <p:sp>
        <p:nvSpPr>
          <p:cNvPr id="2" name="Rectángulo redondeado 1"/>
          <p:cNvSpPr/>
          <p:nvPr/>
        </p:nvSpPr>
        <p:spPr>
          <a:xfrm>
            <a:off x="3647728" y="2734039"/>
            <a:ext cx="5472608" cy="170307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r>
              <a:rPr lang="en-US" sz="1000" dirty="0"/>
              <a:t>- User can inform a phone, email and a Name.</a:t>
            </a:r>
          </a:p>
          <a:p>
            <a:r>
              <a:rPr lang="en-US" sz="1000" dirty="0"/>
              <a:t>- The name is mandatory.</a:t>
            </a:r>
          </a:p>
          <a:p>
            <a:r>
              <a:rPr lang="en-US" sz="1000" dirty="0"/>
              <a:t>- The phone or the email have to be informed.</a:t>
            </a:r>
          </a:p>
          <a:p>
            <a:r>
              <a:rPr lang="en-US" sz="1000" dirty="0"/>
              <a:t>- The phone or the email have to be confirmed.</a:t>
            </a:r>
          </a:p>
          <a:p>
            <a:r>
              <a:rPr lang="en-US" sz="1000" dirty="0"/>
              <a:t>- The access code will be formatting as "Q" plus a number between 0 to 999. </a:t>
            </a:r>
          </a:p>
          <a:p>
            <a:r>
              <a:rPr lang="en-US" sz="1000" dirty="0"/>
              <a:t>- The access code will be the next free number. If the number reaches 999, the number continues with 0.</a:t>
            </a:r>
          </a:p>
          <a:p>
            <a:r>
              <a:rPr lang="en-US" sz="1000" dirty="0"/>
              <a:t>- The email, phone cannot be repeated in more than one non attended turns.</a:t>
            </a:r>
            <a:endParaRPr lang="es-ES_tradnl" sz="1000" dirty="0"/>
          </a:p>
        </p:txBody>
      </p:sp>
      <p:pic>
        <p:nvPicPr>
          <p:cNvPr id="17"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344" y="1484784"/>
            <a:ext cx="1987296" cy="2353056"/>
          </a:xfrm>
          <a:prstGeom prst="rect">
            <a:avLst/>
          </a:prstGeom>
        </p:spPr>
      </p:pic>
      <p:sp>
        <p:nvSpPr>
          <p:cNvPr id="19" name="Rectangle 2"/>
          <p:cNvSpPr/>
          <p:nvPr/>
        </p:nvSpPr>
        <p:spPr>
          <a:xfrm>
            <a:off x="1117237" y="3253423"/>
            <a:ext cx="1489510" cy="307777"/>
          </a:xfrm>
          <a:prstGeom prst="rect">
            <a:avLst/>
          </a:prstGeom>
        </p:spPr>
        <p:txBody>
          <a:bodyPr wrap="none">
            <a:spAutoFit/>
          </a:bodyPr>
          <a:lstStyle/>
          <a:p>
            <a:r>
              <a:rPr lang="es-ES_tradnl" sz="1400" b="1" dirty="0" err="1"/>
              <a:t>User</a:t>
            </a:r>
            <a:r>
              <a:rPr lang="es-ES_tradnl" sz="1400" b="1" dirty="0"/>
              <a:t> /</a:t>
            </a:r>
            <a:r>
              <a:rPr lang="es-ES_tradnl" sz="1400" b="1" dirty="0" err="1"/>
              <a:t>Visitor</a:t>
            </a:r>
            <a:endParaRPr lang="es-ES_tradnl" sz="1400" b="1" dirty="0"/>
          </a:p>
        </p:txBody>
      </p:sp>
    </p:spTree>
    <p:extLst>
      <p:ext uri="{BB962C8B-B14F-4D97-AF65-F5344CB8AC3E}">
        <p14:creationId xmlns:p14="http://schemas.microsoft.com/office/powerpoint/2010/main" val="1535721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4797152"/>
            <a:ext cx="12192000" cy="20608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5</a:t>
            </a:r>
          </a:p>
          <a:p>
            <a:r>
              <a:rPr lang="es-ES" sz="1600" dirty="0" err="1"/>
              <a:t>Priority</a:t>
            </a:r>
            <a:r>
              <a:rPr lang="es-ES" sz="1600" dirty="0"/>
              <a:t> Access</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 </a:t>
            </a:r>
            <a:endParaRPr lang="fr-BE" sz="1600" b="1" dirty="0"/>
          </a:p>
        </p:txBody>
      </p:sp>
      <p:sp>
        <p:nvSpPr>
          <p:cNvPr id="60" name="Rectángulo redondeado 59"/>
          <p:cNvSpPr/>
          <p:nvPr/>
        </p:nvSpPr>
        <p:spPr>
          <a:xfrm>
            <a:off x="501310"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dirty="0"/>
              <a:t>: </a:t>
            </a:r>
            <a:endParaRPr lang="fr-BE" sz="1600" b="1" dirty="0"/>
          </a:p>
        </p:txBody>
      </p:sp>
      <p:sp>
        <p:nvSpPr>
          <p:cNvPr id="61" name="Rectángulo redondeado 60"/>
          <p:cNvSpPr/>
          <p:nvPr/>
        </p:nvSpPr>
        <p:spPr>
          <a:xfrm>
            <a:off x="8079972" y="5534772"/>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863752" y="764704"/>
            <a:ext cx="5472608"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get priority access code to the queue</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863752" y="1700809"/>
            <a:ext cx="5472608" cy="936104"/>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will be attended earlier</a:t>
            </a:r>
            <a:endParaRPr lang="en-US" sz="1200" b="1" kern="0" dirty="0">
              <a:cs typeface="Arial"/>
            </a:endParaRPr>
          </a:p>
        </p:txBody>
      </p:sp>
      <p:sp>
        <p:nvSpPr>
          <p:cNvPr id="2" name="Rectángulo redondeado 1"/>
          <p:cNvSpPr/>
          <p:nvPr/>
        </p:nvSpPr>
        <p:spPr>
          <a:xfrm>
            <a:off x="3863752" y="2734039"/>
            <a:ext cx="5472608" cy="170307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r>
              <a:rPr lang="en-US" sz="1000" dirty="0"/>
              <a:t>- The access code will be formatted as "A" plus a number between 0 to 999.</a:t>
            </a:r>
          </a:p>
          <a:p>
            <a:r>
              <a:rPr lang="en-US" sz="1000" dirty="0"/>
              <a:t>- The access code will be the next free number. If the number reaches 999, the number continues with 0.</a:t>
            </a:r>
            <a:endParaRPr lang="es-ES_tradnl" sz="1000" dirty="0"/>
          </a:p>
        </p:txBody>
      </p:sp>
      <p:pic>
        <p:nvPicPr>
          <p:cNvPr id="17" name="Imagen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9416" y="1498165"/>
            <a:ext cx="1987296" cy="2353056"/>
          </a:xfrm>
          <a:prstGeom prst="rect">
            <a:avLst/>
          </a:prstGeom>
        </p:spPr>
      </p:pic>
      <p:sp>
        <p:nvSpPr>
          <p:cNvPr id="23" name="Rectangle 2"/>
          <p:cNvSpPr/>
          <p:nvPr/>
        </p:nvSpPr>
        <p:spPr>
          <a:xfrm>
            <a:off x="1227431" y="3253423"/>
            <a:ext cx="1196161" cy="307777"/>
          </a:xfrm>
          <a:prstGeom prst="rect">
            <a:avLst/>
          </a:prstGeom>
        </p:spPr>
        <p:txBody>
          <a:bodyPr wrap="none">
            <a:spAutoFit/>
          </a:bodyPr>
          <a:lstStyle/>
          <a:p>
            <a:r>
              <a:rPr lang="es-ES_tradnl" sz="1400" b="1" dirty="0" err="1"/>
              <a:t>User</a:t>
            </a:r>
            <a:r>
              <a:rPr lang="es-ES_tradnl" sz="1400" b="1" dirty="0"/>
              <a:t> /VIP</a:t>
            </a:r>
          </a:p>
        </p:txBody>
      </p:sp>
    </p:spTree>
    <p:extLst>
      <p:ext uri="{BB962C8B-B14F-4D97-AF65-F5344CB8AC3E}">
        <p14:creationId xmlns:p14="http://schemas.microsoft.com/office/powerpoint/2010/main" val="3988030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6" name="TextBox 5">
            <a:extLst>
              <a:ext uri="{FF2B5EF4-FFF2-40B4-BE49-F238E27FC236}">
                <a16:creationId xmlns:a16="http://schemas.microsoft.com/office/drawing/2014/main" id="{BE66596E-F9AB-4F87-8D95-416F7F655B33}"/>
              </a:ext>
            </a:extLst>
          </p:cNvPr>
          <p:cNvSpPr txBox="1"/>
          <p:nvPr/>
        </p:nvSpPr>
        <p:spPr>
          <a:xfrm>
            <a:off x="6168008" y="1484784"/>
            <a:ext cx="4464496" cy="2308324"/>
          </a:xfrm>
          <a:prstGeom prst="rect">
            <a:avLst/>
          </a:prstGeom>
          <a:noFill/>
        </p:spPr>
        <p:txBody>
          <a:bodyPr wrap="square" rtlCol="0">
            <a:spAutoFit/>
          </a:bodyPr>
          <a:lstStyle/>
          <a:p>
            <a:pPr>
              <a:lnSpc>
                <a:spcPct val="150000"/>
              </a:lnSpc>
            </a:pPr>
            <a:r>
              <a:rPr lang="es-ES_tradnl" sz="1200" dirty="0" err="1"/>
              <a:t>It</a:t>
            </a:r>
            <a:r>
              <a:rPr lang="es-ES_tradnl" sz="1200" dirty="0"/>
              <a:t> </a:t>
            </a:r>
            <a:r>
              <a:rPr lang="es-ES_tradnl" sz="1200" dirty="0" err="1"/>
              <a:t>contains</a:t>
            </a:r>
            <a:r>
              <a:rPr lang="es-ES_tradnl" sz="1200" dirty="0"/>
              <a:t> </a:t>
            </a:r>
            <a:r>
              <a:rPr lang="es-ES_tradnl" sz="1200" dirty="0" err="1"/>
              <a:t>all</a:t>
            </a:r>
            <a:r>
              <a:rPr lang="es-ES_tradnl" sz="1200" dirty="0"/>
              <a:t> </a:t>
            </a:r>
            <a:r>
              <a:rPr lang="es-ES_tradnl" sz="1200" dirty="0" err="1"/>
              <a:t>functions</a:t>
            </a:r>
            <a:r>
              <a:rPr lang="es-ES_tradnl" sz="1200" dirty="0"/>
              <a:t> </a:t>
            </a:r>
            <a:r>
              <a:rPr lang="es-ES_tradnl" sz="1200" dirty="0" err="1"/>
              <a:t>that</a:t>
            </a:r>
            <a:r>
              <a:rPr lang="es-ES_tradnl" sz="1200" dirty="0"/>
              <a:t> </a:t>
            </a:r>
            <a:r>
              <a:rPr lang="es-ES_tradnl" sz="1200" dirty="0" err="1"/>
              <a:t>permit</a:t>
            </a:r>
            <a:r>
              <a:rPr lang="es-ES_tradnl" sz="1200" dirty="0"/>
              <a:t> </a:t>
            </a:r>
            <a:r>
              <a:rPr lang="es-ES_tradnl" sz="1200" dirty="0" err="1"/>
              <a:t>consult</a:t>
            </a:r>
            <a:r>
              <a:rPr lang="es-ES_tradnl" sz="1200" dirty="0"/>
              <a:t> </a:t>
            </a:r>
            <a:r>
              <a:rPr lang="es-ES_tradnl" sz="1200" dirty="0" err="1"/>
              <a:t>the</a:t>
            </a:r>
            <a:r>
              <a:rPr lang="es-ES_tradnl" sz="1200" dirty="0"/>
              <a:t> status of </a:t>
            </a:r>
            <a:r>
              <a:rPr lang="es-ES_tradnl" sz="1200" dirty="0" err="1"/>
              <a:t>the</a:t>
            </a:r>
            <a:r>
              <a:rPr lang="es-ES_tradnl" sz="1200" dirty="0"/>
              <a:t> </a:t>
            </a:r>
            <a:r>
              <a:rPr lang="es-ES_tradnl" sz="1200" dirty="0" err="1"/>
              <a:t>queue</a:t>
            </a:r>
            <a:r>
              <a:rPr lang="es-ES_tradnl" sz="1200" dirty="0"/>
              <a:t>.</a:t>
            </a:r>
          </a:p>
          <a:p>
            <a:pPr>
              <a:lnSpc>
                <a:spcPct val="150000"/>
              </a:lnSpc>
            </a:pPr>
            <a:r>
              <a:rPr lang="es-ES_tradnl" sz="1200" dirty="0"/>
              <a:t> </a:t>
            </a:r>
          </a:p>
          <a:p>
            <a:pPr>
              <a:lnSpc>
                <a:spcPct val="150000"/>
              </a:lnSpc>
            </a:pPr>
            <a:r>
              <a:rPr lang="es-ES_tradnl" sz="1200" b="1" dirty="0" err="1"/>
              <a:t>It</a:t>
            </a:r>
            <a:r>
              <a:rPr lang="es-ES_tradnl" sz="1200" b="1" dirty="0"/>
              <a:t> </a:t>
            </a:r>
            <a:r>
              <a:rPr lang="es-ES_tradnl" sz="1200" b="1" dirty="0" err="1"/>
              <a:t>must</a:t>
            </a:r>
            <a:r>
              <a:rPr lang="es-ES_tradnl" sz="1200" b="1" dirty="0"/>
              <a:t> </a:t>
            </a:r>
            <a:r>
              <a:rPr lang="es-ES_tradnl" sz="1200" b="1" dirty="0" err="1"/>
              <a:t>support</a:t>
            </a:r>
            <a:r>
              <a:rPr lang="es-ES_tradnl" sz="1200" b="1" dirty="0"/>
              <a:t> at </a:t>
            </a:r>
            <a:r>
              <a:rPr lang="es-ES_tradnl" sz="1200" b="1" dirty="0" err="1"/>
              <a:t>this</a:t>
            </a:r>
            <a:r>
              <a:rPr lang="es-ES_tradnl" sz="1200" b="1" dirty="0"/>
              <a:t> </a:t>
            </a:r>
            <a:r>
              <a:rPr lang="es-ES_tradnl" sz="1200" b="1" dirty="0" err="1"/>
              <a:t>point</a:t>
            </a:r>
            <a:r>
              <a:rPr lang="es-ES_tradnl" sz="1200" b="1" dirty="0"/>
              <a:t>:</a:t>
            </a:r>
          </a:p>
          <a:p>
            <a:pPr>
              <a:lnSpc>
                <a:spcPct val="150000"/>
              </a:lnSpc>
            </a:pPr>
            <a:endParaRPr lang="es-ES_tradnl" sz="1200" dirty="0"/>
          </a:p>
          <a:p>
            <a:pPr marL="285750" indent="-285750">
              <a:lnSpc>
                <a:spcPct val="150000"/>
              </a:lnSpc>
              <a:buClr>
                <a:schemeClr val="accent2"/>
              </a:buClr>
              <a:buFont typeface="Arial" charset="0"/>
              <a:buChar char="•"/>
            </a:pPr>
            <a:r>
              <a:rPr lang="es-ES_tradnl" sz="1200" dirty="0"/>
              <a:t>Show </a:t>
            </a:r>
            <a:r>
              <a:rPr lang="es-ES_tradnl" sz="1200" dirty="0" err="1"/>
              <a:t>people</a:t>
            </a:r>
            <a:r>
              <a:rPr lang="es-ES_tradnl" sz="1200" dirty="0"/>
              <a:t> in </a:t>
            </a:r>
            <a:r>
              <a:rPr lang="es-ES_tradnl" sz="1200" dirty="0" err="1"/>
              <a:t>the</a:t>
            </a:r>
            <a:r>
              <a:rPr lang="es-ES_tradnl" sz="1200" dirty="0"/>
              <a:t> </a:t>
            </a:r>
            <a:r>
              <a:rPr lang="es-ES_tradnl" sz="1200" dirty="0" err="1"/>
              <a:t>queue</a:t>
            </a:r>
            <a:r>
              <a:rPr lang="es-ES_tradnl" sz="1200" dirty="0"/>
              <a:t> and </a:t>
            </a:r>
            <a:r>
              <a:rPr lang="es-ES_tradnl" sz="1200" dirty="0" err="1"/>
              <a:t>their</a:t>
            </a:r>
            <a:r>
              <a:rPr lang="es-ES_tradnl" sz="1200" dirty="0"/>
              <a:t> </a:t>
            </a:r>
            <a:r>
              <a:rPr lang="es-ES_tradnl" sz="1200" dirty="0" err="1"/>
              <a:t>turn</a:t>
            </a:r>
            <a:r>
              <a:rPr lang="es-ES_tradnl" sz="1200" dirty="0"/>
              <a:t>.</a:t>
            </a:r>
          </a:p>
          <a:p>
            <a:pPr marL="285750" indent="-285750">
              <a:lnSpc>
                <a:spcPct val="150000"/>
              </a:lnSpc>
              <a:buClr>
                <a:schemeClr val="accent2"/>
              </a:buClr>
              <a:buFont typeface="Arial" charset="0"/>
              <a:buChar char="•"/>
            </a:pPr>
            <a:r>
              <a:rPr lang="es-ES_tradnl" sz="1200" dirty="0"/>
              <a:t>Show </a:t>
            </a:r>
            <a:r>
              <a:rPr lang="es-ES_tradnl" sz="1200" dirty="0" err="1"/>
              <a:t>attention</a:t>
            </a:r>
            <a:r>
              <a:rPr lang="es-ES_tradnl" sz="1200" dirty="0"/>
              <a:t> </a:t>
            </a:r>
            <a:r>
              <a:rPr lang="es-ES_tradnl" sz="1200" dirty="0" err="1"/>
              <a:t>estimated</a:t>
            </a:r>
            <a:r>
              <a:rPr lang="es-ES_tradnl" sz="1200" dirty="0"/>
              <a:t> time (</a:t>
            </a:r>
            <a:r>
              <a:rPr lang="es-ES_tradnl" sz="1200" dirty="0" err="1"/>
              <a:t>when</a:t>
            </a:r>
            <a:r>
              <a:rPr lang="es-ES_tradnl" sz="1200" dirty="0"/>
              <a:t> a </a:t>
            </a:r>
            <a:r>
              <a:rPr lang="es-ES_tradnl" sz="1200" dirty="0" err="1"/>
              <a:t>person</a:t>
            </a:r>
            <a:r>
              <a:rPr lang="es-ES_tradnl" sz="1200" dirty="0"/>
              <a:t> </a:t>
            </a:r>
            <a:r>
              <a:rPr lang="es-ES_tradnl" sz="1200" dirty="0" err="1"/>
              <a:t>will</a:t>
            </a:r>
            <a:r>
              <a:rPr lang="es-ES_tradnl" sz="1200" dirty="0"/>
              <a:t> be atended)</a:t>
            </a:r>
          </a:p>
        </p:txBody>
      </p:sp>
      <p:sp>
        <p:nvSpPr>
          <p:cNvPr id="2" name="Título 1"/>
          <p:cNvSpPr>
            <a:spLocks noGrp="1"/>
          </p:cNvSpPr>
          <p:nvPr>
            <p:ph type="title"/>
          </p:nvPr>
        </p:nvSpPr>
        <p:spPr/>
        <p:txBody>
          <a:bodyPr/>
          <a:lstStyle/>
          <a:p>
            <a:r>
              <a:rPr lang="es-ES_tradnl" dirty="0" err="1"/>
              <a:t>Step</a:t>
            </a:r>
            <a:r>
              <a:rPr lang="es-ES_tradnl" dirty="0"/>
              <a:t> 2</a:t>
            </a:r>
            <a:br>
              <a:rPr lang="es-ES_tradnl" dirty="0"/>
            </a:br>
            <a:r>
              <a:rPr lang="es-ES_tradnl" sz="1600" dirty="0" err="1"/>
              <a:t>Consult</a:t>
            </a:r>
            <a:r>
              <a:rPr lang="es-ES_tradnl" sz="1600" dirty="0"/>
              <a:t> </a:t>
            </a:r>
            <a:r>
              <a:rPr lang="es-ES_tradnl" sz="1600" dirty="0" err="1"/>
              <a:t>the</a:t>
            </a:r>
            <a:r>
              <a:rPr lang="es-ES_tradnl" sz="1600" dirty="0"/>
              <a:t> </a:t>
            </a:r>
            <a:r>
              <a:rPr lang="es-ES_tradnl" sz="1600" dirty="0" err="1"/>
              <a:t>Queue</a:t>
            </a:r>
            <a:endParaRPr lang="es-ES_tradnl" sz="1600" dirty="0"/>
          </a:p>
        </p:txBody>
      </p:sp>
      <p:pic>
        <p:nvPicPr>
          <p:cNvPr id="7" name="Picture 3">
            <a:extLst>
              <a:ext uri="{FF2B5EF4-FFF2-40B4-BE49-F238E27FC236}">
                <a16:creationId xmlns:a16="http://schemas.microsoft.com/office/drawing/2014/main" id="{C53078F1-0AB4-4C7F-94FB-465E28A10C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8008" y="4149080"/>
            <a:ext cx="2100562" cy="1981530"/>
          </a:xfrm>
          <a:prstGeom prst="roundRect">
            <a:avLst/>
          </a:prstGeom>
        </p:spPr>
      </p:pic>
    </p:spTree>
    <p:extLst>
      <p:ext uri="{BB962C8B-B14F-4D97-AF65-F5344CB8AC3E}">
        <p14:creationId xmlns:p14="http://schemas.microsoft.com/office/powerpoint/2010/main" val="1916171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5040" y="1790750"/>
            <a:ext cx="1493085" cy="1767886"/>
          </a:xfrm>
          <a:prstGeom prst="rect">
            <a:avLst/>
          </a:prstGeom>
        </p:spPr>
      </p:pic>
      <p:pic>
        <p:nvPicPr>
          <p:cNvPr id="19" name="Imagen 10">
            <a:extLst>
              <a:ext uri="{FF2B5EF4-FFF2-40B4-BE49-F238E27FC236}">
                <a16:creationId xmlns:a16="http://schemas.microsoft.com/office/drawing/2014/main" id="{FD193E8D-9E5B-4EF8-A6DA-51C39EDB9F84}"/>
              </a:ext>
            </a:extLst>
          </p:cNvPr>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70667" y="1804480"/>
            <a:ext cx="1493085" cy="1767886"/>
          </a:xfrm>
          <a:prstGeom prst="rect">
            <a:avLst/>
          </a:prstGeom>
        </p:spPr>
      </p:pic>
      <p:sp>
        <p:nvSpPr>
          <p:cNvPr id="66" name="Rectangle 65">
            <a:extLst>
              <a:ext uri="{FF2B5EF4-FFF2-40B4-BE49-F238E27FC236}">
                <a16:creationId xmlns:a16="http://schemas.microsoft.com/office/drawing/2014/main" id="{C50C01FB-E2BF-4470-A153-6F7BF3CCF3F9}"/>
              </a:ext>
            </a:extLst>
          </p:cNvPr>
          <p:cNvSpPr/>
          <p:nvPr/>
        </p:nvSpPr>
        <p:spPr>
          <a:xfrm>
            <a:off x="0" y="4797152"/>
            <a:ext cx="12192000" cy="20608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5">
            <a:extLst>
              <a:ext uri="{96DAC541-7B7A-43D3-8B79-37D633B846F1}">
                <asvg:svgBlip xmlns:asvg="http://schemas.microsoft.com/office/drawing/2016/SVG/main" r:embed="rId6"/>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6</a:t>
            </a:r>
          </a:p>
          <a:p>
            <a:r>
              <a:rPr lang="es-ES" sz="1600" dirty="0" err="1"/>
              <a:t>Consult</a:t>
            </a:r>
            <a:r>
              <a:rPr lang="es-ES" sz="1600" dirty="0"/>
              <a:t> </a:t>
            </a:r>
            <a:r>
              <a:rPr lang="es-ES" sz="1600" dirty="0" err="1"/>
              <a:t>Queue</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 </a:t>
            </a:r>
            <a:endParaRPr lang="fr-BE" sz="1600" b="1" dirty="0"/>
          </a:p>
        </p:txBody>
      </p:sp>
      <p:sp>
        <p:nvSpPr>
          <p:cNvPr id="60" name="Rectángulo redondeado 59"/>
          <p:cNvSpPr/>
          <p:nvPr/>
        </p:nvSpPr>
        <p:spPr>
          <a:xfrm>
            <a:off x="501310"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dirty="0"/>
              <a:t>: </a:t>
            </a:r>
            <a:endParaRPr lang="fr-BE" sz="1600" b="1" dirty="0"/>
          </a:p>
        </p:txBody>
      </p:sp>
      <p:sp>
        <p:nvSpPr>
          <p:cNvPr id="61" name="Rectángulo redondeado 60"/>
          <p:cNvSpPr/>
          <p:nvPr/>
        </p:nvSpPr>
        <p:spPr>
          <a:xfrm>
            <a:off x="8079972"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tx1"/>
                </a:solidFill>
              </a:rPr>
              <a:t>Dependency</a:t>
            </a:r>
            <a:r>
              <a:rPr lang="fr-BE" sz="1600" dirty="0">
                <a:solidFill>
                  <a:schemeClr val="tx1"/>
                </a:solidFill>
              </a:rPr>
              <a:t>: </a:t>
            </a:r>
            <a:r>
              <a:rPr lang="fr-BE" sz="1600" b="1" dirty="0">
                <a:solidFill>
                  <a:schemeClr val="tx1"/>
                </a:solidFill>
              </a:rPr>
              <a:t>US 4</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4583832" y="764704"/>
            <a:ext cx="5472608"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consult the status of the queue</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4583832" y="1700809"/>
            <a:ext cx="5472608" cy="936104"/>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would know when it is my turn</a:t>
            </a:r>
            <a:r>
              <a:rPr lang="es-ES_tradnl" sz="1200" dirty="0"/>
              <a:t> </a:t>
            </a:r>
            <a:endParaRPr lang="en-US" sz="1200" b="1" kern="0" dirty="0">
              <a:cs typeface="Arial"/>
            </a:endParaRPr>
          </a:p>
        </p:txBody>
      </p:sp>
      <p:sp>
        <p:nvSpPr>
          <p:cNvPr id="2" name="Rectángulo redondeado 1"/>
          <p:cNvSpPr/>
          <p:nvPr/>
        </p:nvSpPr>
        <p:spPr>
          <a:xfrm>
            <a:off x="4583832" y="2734039"/>
            <a:ext cx="5472608" cy="170307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r>
              <a:rPr lang="en-US" sz="1000" dirty="0"/>
              <a:t>- The system only returns the non-attended turns of the queue. </a:t>
            </a:r>
          </a:p>
          <a:p>
            <a:r>
              <a:rPr lang="en-US" sz="1000" dirty="0"/>
              <a:t>- The list will be ordered by the time when the ticket was taken, except in the case that the access code will be of the form "A" + number that will be first (priority access).</a:t>
            </a:r>
          </a:p>
          <a:p>
            <a:r>
              <a:rPr lang="en-US" sz="1000" dirty="0"/>
              <a:t>-The list must return the following information: Access code, estimated time and Name.</a:t>
            </a:r>
          </a:p>
          <a:p>
            <a:r>
              <a:rPr lang="en-US" sz="1000" dirty="0"/>
              <a:t>- The user can consult the status of the queue although he has left of the system.</a:t>
            </a:r>
            <a:endParaRPr lang="es-ES_tradnl" sz="1000" dirty="0"/>
          </a:p>
        </p:txBody>
      </p:sp>
      <p:pic>
        <p:nvPicPr>
          <p:cNvPr id="16" name="Imagen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840" y="1797441"/>
            <a:ext cx="1493085" cy="1767886"/>
          </a:xfrm>
          <a:prstGeom prst="rect">
            <a:avLst/>
          </a:prstGeom>
        </p:spPr>
      </p:pic>
      <p:sp>
        <p:nvSpPr>
          <p:cNvPr id="3" name="Rectangle 2"/>
          <p:cNvSpPr/>
          <p:nvPr/>
        </p:nvSpPr>
        <p:spPr>
          <a:xfrm>
            <a:off x="555845" y="3257329"/>
            <a:ext cx="1071127" cy="246221"/>
          </a:xfrm>
          <a:prstGeom prst="rect">
            <a:avLst/>
          </a:prstGeom>
        </p:spPr>
        <p:txBody>
          <a:bodyPr wrap="none">
            <a:spAutoFit/>
          </a:bodyPr>
          <a:lstStyle/>
          <a:p>
            <a:r>
              <a:rPr lang="es-ES_tradnl" sz="1000" b="1" dirty="0" err="1"/>
              <a:t>User</a:t>
            </a:r>
            <a:r>
              <a:rPr lang="es-ES_tradnl" sz="1000" b="1" dirty="0"/>
              <a:t>/</a:t>
            </a:r>
            <a:r>
              <a:rPr lang="es-ES_tradnl" sz="1000" b="1" dirty="0" err="1"/>
              <a:t>Visitor</a:t>
            </a:r>
            <a:endParaRPr lang="es-ES_tradnl" sz="1000" b="1" dirty="0"/>
          </a:p>
        </p:txBody>
      </p:sp>
      <p:sp>
        <p:nvSpPr>
          <p:cNvPr id="20" name="Rectangle 2"/>
          <p:cNvSpPr/>
          <p:nvPr/>
        </p:nvSpPr>
        <p:spPr>
          <a:xfrm>
            <a:off x="1735004" y="3257329"/>
            <a:ext cx="864340" cy="246221"/>
          </a:xfrm>
          <a:prstGeom prst="rect">
            <a:avLst/>
          </a:prstGeom>
        </p:spPr>
        <p:txBody>
          <a:bodyPr wrap="none">
            <a:spAutoFit/>
          </a:bodyPr>
          <a:lstStyle/>
          <a:p>
            <a:pPr algn="ctr"/>
            <a:r>
              <a:rPr lang="es-ES_tradnl" sz="1000" b="1" dirty="0" err="1"/>
              <a:t>User</a:t>
            </a:r>
            <a:r>
              <a:rPr lang="es-ES_tradnl" sz="1000" b="1" dirty="0"/>
              <a:t>/VIP</a:t>
            </a:r>
          </a:p>
        </p:txBody>
      </p:sp>
      <p:sp>
        <p:nvSpPr>
          <p:cNvPr id="21" name="Rectangle 2"/>
          <p:cNvSpPr/>
          <p:nvPr/>
        </p:nvSpPr>
        <p:spPr>
          <a:xfrm>
            <a:off x="2792337" y="3257329"/>
            <a:ext cx="659155" cy="246221"/>
          </a:xfrm>
          <a:prstGeom prst="rect">
            <a:avLst/>
          </a:prstGeom>
        </p:spPr>
        <p:txBody>
          <a:bodyPr wrap="none">
            <a:spAutoFit/>
          </a:bodyPr>
          <a:lstStyle/>
          <a:p>
            <a:pPr algn="ctr"/>
            <a:r>
              <a:rPr lang="es-ES_tradnl" sz="1000" b="1" dirty="0" err="1"/>
              <a:t>Owner</a:t>
            </a:r>
            <a:endParaRPr lang="es-ES_tradnl" sz="1000" b="1" dirty="0"/>
          </a:p>
        </p:txBody>
      </p:sp>
    </p:spTree>
    <p:extLst>
      <p:ext uri="{BB962C8B-B14F-4D97-AF65-F5344CB8AC3E}">
        <p14:creationId xmlns:p14="http://schemas.microsoft.com/office/powerpoint/2010/main" val="351345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4797152"/>
            <a:ext cx="12192000" cy="20608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7</a:t>
            </a:r>
          </a:p>
          <a:p>
            <a:r>
              <a:rPr lang="es-ES" sz="1600" dirty="0" err="1"/>
              <a:t>Waiting</a:t>
            </a:r>
            <a:r>
              <a:rPr lang="es-ES" sz="1600" dirty="0"/>
              <a:t> time</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 </a:t>
            </a:r>
            <a:endParaRPr lang="fr-BE" sz="1600" b="1" dirty="0"/>
          </a:p>
        </p:txBody>
      </p:sp>
      <p:sp>
        <p:nvSpPr>
          <p:cNvPr id="60" name="Rectángulo redondeado 59"/>
          <p:cNvSpPr/>
          <p:nvPr/>
        </p:nvSpPr>
        <p:spPr>
          <a:xfrm>
            <a:off x="501310"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dirty="0"/>
              <a:t>: </a:t>
            </a:r>
            <a:endParaRPr lang="fr-BE" sz="1600" b="1" dirty="0"/>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863752" y="764704"/>
            <a:ext cx="5472608"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see my estimated waiting time</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863752" y="1700809"/>
            <a:ext cx="5472608" cy="936104"/>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would know when I will be attended</a:t>
            </a:r>
            <a:endParaRPr lang="en-US" sz="1200" b="1" kern="0" dirty="0">
              <a:cs typeface="Arial"/>
            </a:endParaRPr>
          </a:p>
        </p:txBody>
      </p:sp>
      <p:sp>
        <p:nvSpPr>
          <p:cNvPr id="2" name="Rectángulo redondeado 1"/>
          <p:cNvSpPr/>
          <p:nvPr/>
        </p:nvSpPr>
        <p:spPr>
          <a:xfrm>
            <a:off x="3863752" y="2734039"/>
            <a:ext cx="5472608" cy="170307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r>
              <a:rPr lang="en-US" sz="1000" dirty="0"/>
              <a:t>- The system has to calculate the estimated time with the following formula: current hour + (Sum(The last ten attention time)/nº of attended turn counted)*(number of non-attended turns in the queue before this). </a:t>
            </a:r>
          </a:p>
          <a:p>
            <a:pPr marL="171450" indent="-171450">
              <a:buFontTx/>
              <a:buChar char="-"/>
            </a:pPr>
            <a:r>
              <a:rPr lang="en-US" sz="1000" dirty="0"/>
              <a:t>The number cannot be less than a configurable value</a:t>
            </a:r>
          </a:p>
          <a:p>
            <a:pPr marL="171450" indent="-171450">
              <a:buFontTx/>
              <a:buChar char="-"/>
            </a:pPr>
            <a:r>
              <a:rPr lang="en-US" sz="1000" dirty="0"/>
              <a:t>The attention time is the difference between the start time and the end time</a:t>
            </a:r>
            <a:endParaRPr lang="es-ES_tradnl" sz="1000" dirty="0"/>
          </a:p>
        </p:txBody>
      </p:sp>
      <p:pic>
        <p:nvPicPr>
          <p:cNvPr id="18" name="Imagen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5480" y="1790750"/>
            <a:ext cx="1493085" cy="1767886"/>
          </a:xfrm>
          <a:prstGeom prst="rect">
            <a:avLst/>
          </a:prstGeom>
        </p:spPr>
      </p:pic>
      <p:pic>
        <p:nvPicPr>
          <p:cNvPr id="21" name="Imagen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840" y="1797441"/>
            <a:ext cx="1493085" cy="1767886"/>
          </a:xfrm>
          <a:prstGeom prst="rect">
            <a:avLst/>
          </a:prstGeom>
        </p:spPr>
      </p:pic>
      <p:sp>
        <p:nvSpPr>
          <p:cNvPr id="22" name="Rectangle 2"/>
          <p:cNvSpPr/>
          <p:nvPr/>
        </p:nvSpPr>
        <p:spPr>
          <a:xfrm>
            <a:off x="560377" y="3237666"/>
            <a:ext cx="1071127" cy="246221"/>
          </a:xfrm>
          <a:prstGeom prst="rect">
            <a:avLst/>
          </a:prstGeom>
        </p:spPr>
        <p:txBody>
          <a:bodyPr wrap="none">
            <a:spAutoFit/>
          </a:bodyPr>
          <a:lstStyle/>
          <a:p>
            <a:r>
              <a:rPr lang="es-ES_tradnl" sz="1000" b="1" dirty="0" err="1"/>
              <a:t>User</a:t>
            </a:r>
            <a:r>
              <a:rPr lang="es-ES_tradnl" sz="1000" b="1" dirty="0"/>
              <a:t>/</a:t>
            </a:r>
            <a:r>
              <a:rPr lang="es-ES_tradnl" sz="1000" b="1" dirty="0" err="1"/>
              <a:t>Visitor</a:t>
            </a:r>
            <a:endParaRPr lang="es-ES_tradnl" sz="1000" b="1" dirty="0"/>
          </a:p>
        </p:txBody>
      </p:sp>
      <p:sp>
        <p:nvSpPr>
          <p:cNvPr id="23" name="Rectangle 2"/>
          <p:cNvSpPr/>
          <p:nvPr/>
        </p:nvSpPr>
        <p:spPr>
          <a:xfrm>
            <a:off x="1703512" y="3237666"/>
            <a:ext cx="864339" cy="246221"/>
          </a:xfrm>
          <a:prstGeom prst="rect">
            <a:avLst/>
          </a:prstGeom>
        </p:spPr>
        <p:txBody>
          <a:bodyPr wrap="none">
            <a:spAutoFit/>
          </a:bodyPr>
          <a:lstStyle/>
          <a:p>
            <a:r>
              <a:rPr lang="es-ES_tradnl" sz="1000" b="1" dirty="0" err="1"/>
              <a:t>User</a:t>
            </a:r>
            <a:r>
              <a:rPr lang="es-ES_tradnl" sz="1000" b="1" dirty="0"/>
              <a:t>/VIP</a:t>
            </a:r>
          </a:p>
        </p:txBody>
      </p:sp>
      <p:sp>
        <p:nvSpPr>
          <p:cNvPr id="24" name="Rectángulo redondeado 23"/>
          <p:cNvSpPr/>
          <p:nvPr/>
        </p:nvSpPr>
        <p:spPr>
          <a:xfrm>
            <a:off x="8079972"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tx1"/>
                </a:solidFill>
              </a:rPr>
              <a:t>Dependency</a:t>
            </a:r>
            <a:r>
              <a:rPr lang="fr-BE" sz="1600" dirty="0">
                <a:solidFill>
                  <a:schemeClr val="tx1"/>
                </a:solidFill>
              </a:rPr>
              <a:t>: </a:t>
            </a:r>
            <a:r>
              <a:rPr lang="fr-BE" sz="1600" b="1" dirty="0">
                <a:solidFill>
                  <a:schemeClr val="tx1"/>
                </a:solidFill>
              </a:rPr>
              <a:t>US 6</a:t>
            </a:r>
          </a:p>
        </p:txBody>
      </p:sp>
    </p:spTree>
    <p:extLst>
      <p:ext uri="{BB962C8B-B14F-4D97-AF65-F5344CB8AC3E}">
        <p14:creationId xmlns:p14="http://schemas.microsoft.com/office/powerpoint/2010/main" val="1656571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6" name="TextBox 5">
            <a:extLst>
              <a:ext uri="{FF2B5EF4-FFF2-40B4-BE49-F238E27FC236}">
                <a16:creationId xmlns:a16="http://schemas.microsoft.com/office/drawing/2014/main" id="{BE66596E-F9AB-4F87-8D95-416F7F655B33}"/>
              </a:ext>
            </a:extLst>
          </p:cNvPr>
          <p:cNvSpPr txBox="1"/>
          <p:nvPr/>
        </p:nvSpPr>
        <p:spPr>
          <a:xfrm>
            <a:off x="6008195" y="2204864"/>
            <a:ext cx="5256584" cy="695127"/>
          </a:xfrm>
          <a:prstGeom prst="rect">
            <a:avLst/>
          </a:prstGeom>
          <a:noFill/>
        </p:spPr>
        <p:txBody>
          <a:bodyPr wrap="square" rtlCol="0">
            <a:spAutoFit/>
          </a:bodyPr>
          <a:lstStyle/>
          <a:p>
            <a:pPr>
              <a:lnSpc>
                <a:spcPct val="150000"/>
              </a:lnSpc>
            </a:pPr>
            <a:r>
              <a:rPr lang="en-GB" sz="1400" dirty="0"/>
              <a:t>It contains all functions that allow to manage the queue in </a:t>
            </a:r>
            <a:r>
              <a:rPr lang="en-GB" sz="1400"/>
              <a:t>order to </a:t>
            </a:r>
            <a:r>
              <a:rPr lang="en-GB" sz="1400" dirty="0"/>
              <a:t>configure and attend active turn</a:t>
            </a:r>
            <a:r>
              <a:rPr lang="es-ES_tradnl" sz="1400" dirty="0"/>
              <a:t>.</a:t>
            </a:r>
          </a:p>
        </p:txBody>
      </p:sp>
      <p:sp>
        <p:nvSpPr>
          <p:cNvPr id="2" name="Título 1"/>
          <p:cNvSpPr>
            <a:spLocks noGrp="1"/>
          </p:cNvSpPr>
          <p:nvPr>
            <p:ph type="title"/>
          </p:nvPr>
        </p:nvSpPr>
        <p:spPr/>
        <p:txBody>
          <a:bodyPr/>
          <a:lstStyle/>
          <a:p>
            <a:r>
              <a:rPr lang="es-ES_tradnl" dirty="0" err="1"/>
              <a:t>Step</a:t>
            </a:r>
            <a:r>
              <a:rPr lang="es-ES_tradnl" dirty="0"/>
              <a:t> 3</a:t>
            </a:r>
            <a:br>
              <a:rPr lang="es-ES_tradnl" dirty="0"/>
            </a:br>
            <a:r>
              <a:rPr lang="es-ES_tradnl" sz="1600" dirty="0" err="1"/>
              <a:t>Manage</a:t>
            </a:r>
            <a:r>
              <a:rPr lang="es-ES_tradnl" sz="1600" dirty="0"/>
              <a:t> </a:t>
            </a:r>
            <a:r>
              <a:rPr lang="es-ES_tradnl" sz="1600" dirty="0" err="1"/>
              <a:t>Queue</a:t>
            </a:r>
            <a:endParaRPr lang="es-ES_tradnl" sz="1600" dirty="0"/>
          </a:p>
        </p:txBody>
      </p:sp>
      <p:pic>
        <p:nvPicPr>
          <p:cNvPr id="8" name="Picture 2">
            <a:extLst>
              <a:ext uri="{FF2B5EF4-FFF2-40B4-BE49-F238E27FC236}">
                <a16:creationId xmlns:a16="http://schemas.microsoft.com/office/drawing/2014/main" id="{3FA146D8-8091-4FAB-AD63-900137DAF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3992" y="3311998"/>
            <a:ext cx="4248472" cy="2824782"/>
          </a:xfrm>
          <a:prstGeom prst="roundRect">
            <a:avLst/>
          </a:prstGeom>
        </p:spPr>
      </p:pic>
    </p:spTree>
    <p:extLst>
      <p:ext uri="{BB962C8B-B14F-4D97-AF65-F5344CB8AC3E}">
        <p14:creationId xmlns:p14="http://schemas.microsoft.com/office/powerpoint/2010/main" val="1253691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4797152"/>
            <a:ext cx="12192000" cy="20608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8</a:t>
            </a:r>
          </a:p>
          <a:p>
            <a:r>
              <a:rPr lang="es-ES" sz="1600" dirty="0"/>
              <a:t>Configure </a:t>
            </a:r>
            <a:r>
              <a:rPr lang="es-ES" sz="1600" dirty="0" err="1"/>
              <a:t>queue</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 </a:t>
            </a:r>
            <a:endParaRPr lang="fr-BE" sz="1600" b="1" dirty="0"/>
          </a:p>
        </p:txBody>
      </p:sp>
      <p:sp>
        <p:nvSpPr>
          <p:cNvPr id="60" name="Rectángulo redondeado 59"/>
          <p:cNvSpPr/>
          <p:nvPr/>
        </p:nvSpPr>
        <p:spPr>
          <a:xfrm>
            <a:off x="501310"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dirty="0"/>
              <a:t>: </a:t>
            </a:r>
            <a:endParaRPr lang="fr-BE" sz="1600" b="1" dirty="0"/>
          </a:p>
        </p:txBody>
      </p:sp>
      <p:sp>
        <p:nvSpPr>
          <p:cNvPr id="61" name="Rectángulo redondeado 60"/>
          <p:cNvSpPr/>
          <p:nvPr/>
        </p:nvSpPr>
        <p:spPr>
          <a:xfrm>
            <a:off x="8079972" y="5534772"/>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764704"/>
            <a:ext cx="5472608"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need</a:t>
            </a:r>
          </a:p>
          <a:p>
            <a:pPr defTabSz="844083">
              <a:defRPr/>
            </a:pPr>
            <a:r>
              <a:rPr lang="en-US" sz="1200" kern="0" dirty="0">
                <a:cs typeface="Arial"/>
              </a:rPr>
              <a:t>to personalize the logo and description of the queue showed to users</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700809"/>
            <a:ext cx="5472608" cy="936104"/>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can personalize my business</a:t>
            </a:r>
            <a:endParaRPr lang="en-US" sz="1200" b="1" kern="0" dirty="0">
              <a:cs typeface="Arial"/>
            </a:endParaRPr>
          </a:p>
        </p:txBody>
      </p:sp>
      <p:sp>
        <p:nvSpPr>
          <p:cNvPr id="2" name="Rectángulo redondeado 1"/>
          <p:cNvSpPr/>
          <p:nvPr/>
        </p:nvSpPr>
        <p:spPr>
          <a:xfrm>
            <a:off x="3647728" y="2734039"/>
            <a:ext cx="5472608" cy="170307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r>
              <a:rPr lang="en-US" sz="1000" dirty="0"/>
              <a:t>- The system allows to configure a logo and description.</a:t>
            </a:r>
          </a:p>
          <a:p>
            <a:r>
              <a:rPr lang="en-US" sz="1000" dirty="0"/>
              <a:t>- Jump the queue front shows the logo and description </a:t>
            </a:r>
            <a:endParaRPr lang="es-ES_tradnl" sz="1000" dirty="0"/>
          </a:p>
        </p:txBody>
      </p:sp>
      <p:sp>
        <p:nvSpPr>
          <p:cNvPr id="18" name="Marcador de texto 5">
            <a:extLst>
              <a:ext uri="{FF2B5EF4-FFF2-40B4-BE49-F238E27FC236}">
                <a16:creationId xmlns:a16="http://schemas.microsoft.com/office/drawing/2014/main" id="{2760810C-1DF1-4EE5-B4F4-55A8EC5ED64A}"/>
              </a:ext>
            </a:extLst>
          </p:cNvPr>
          <p:cNvSpPr txBox="1">
            <a:spLocks/>
          </p:cNvSpPr>
          <p:nvPr/>
        </p:nvSpPr>
        <p:spPr>
          <a:xfrm>
            <a:off x="1194009" y="3370488"/>
            <a:ext cx="1647622" cy="555448"/>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_tradnl" sz="1400" b="1" dirty="0" err="1"/>
              <a:t>Owner</a:t>
            </a:r>
            <a:endParaRPr lang="es-ES_tradnl" sz="1400" b="1" dirty="0"/>
          </a:p>
        </p:txBody>
      </p:sp>
      <p:pic>
        <p:nvPicPr>
          <p:cNvPr id="19" name="Imagen 10">
            <a:extLst>
              <a:ext uri="{FF2B5EF4-FFF2-40B4-BE49-F238E27FC236}">
                <a16:creationId xmlns:a16="http://schemas.microsoft.com/office/drawing/2014/main" id="{FD193E8D-9E5B-4EF8-A6DA-51C39EDB9F84}"/>
              </a:ext>
            </a:extLst>
          </p:cNvPr>
          <p:cNvPicPr>
            <a:picLocks noChangeAspect="1"/>
          </p:cNvPicPr>
          <p:nvPr/>
        </p:nvPicPr>
        <p:blipFill>
          <a:blip r:embed="rId8">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012360" y="1511546"/>
            <a:ext cx="1987296" cy="2353056"/>
          </a:xfrm>
          <a:prstGeom prst="rect">
            <a:avLst/>
          </a:prstGeom>
        </p:spPr>
      </p:pic>
    </p:spTree>
    <p:extLst>
      <p:ext uri="{BB962C8B-B14F-4D97-AF65-F5344CB8AC3E}">
        <p14:creationId xmlns:p14="http://schemas.microsoft.com/office/powerpoint/2010/main" val="527158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4797152"/>
            <a:ext cx="12192000" cy="20608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9</a:t>
            </a:r>
          </a:p>
          <a:p>
            <a:r>
              <a:rPr lang="es-ES" sz="1600" dirty="0" err="1"/>
              <a:t>Attend</a:t>
            </a:r>
            <a:r>
              <a:rPr lang="es-ES" sz="1600" dirty="0"/>
              <a:t> </a:t>
            </a:r>
            <a:r>
              <a:rPr lang="es-ES" sz="1600" dirty="0" err="1"/>
              <a:t>queue</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 </a:t>
            </a:r>
            <a:endParaRPr lang="fr-BE" sz="1600" b="1" dirty="0"/>
          </a:p>
        </p:txBody>
      </p:sp>
      <p:sp>
        <p:nvSpPr>
          <p:cNvPr id="60" name="Rectángulo redondeado 59"/>
          <p:cNvSpPr/>
          <p:nvPr/>
        </p:nvSpPr>
        <p:spPr>
          <a:xfrm>
            <a:off x="501310"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dirty="0"/>
              <a:t>: </a:t>
            </a:r>
            <a:endParaRPr lang="fr-BE" sz="1600" b="1" dirty="0"/>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764704"/>
            <a:ext cx="5472608"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need</a:t>
            </a:r>
          </a:p>
          <a:p>
            <a:pPr defTabSz="844083">
              <a:defRPr/>
            </a:pPr>
            <a:r>
              <a:rPr lang="en-US" sz="1200" kern="0" dirty="0">
                <a:cs typeface="Arial"/>
              </a:rPr>
              <a:t>to know the current turn of the queue</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700809"/>
            <a:ext cx="5472608" cy="936104"/>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 I can attend</a:t>
            </a:r>
            <a:r>
              <a:rPr lang="en-US" sz="1200" b="1" kern="0" dirty="0">
                <a:cs typeface="Arial"/>
              </a:rPr>
              <a:t> </a:t>
            </a:r>
            <a:r>
              <a:rPr lang="en-US" sz="1200" kern="0" dirty="0">
                <a:cs typeface="Arial"/>
              </a:rPr>
              <a:t>it</a:t>
            </a:r>
          </a:p>
        </p:txBody>
      </p:sp>
      <p:sp>
        <p:nvSpPr>
          <p:cNvPr id="2" name="Rectángulo redondeado 1"/>
          <p:cNvSpPr/>
          <p:nvPr/>
        </p:nvSpPr>
        <p:spPr>
          <a:xfrm>
            <a:off x="3647728" y="2734039"/>
            <a:ext cx="5472608" cy="170307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r>
              <a:rPr lang="en-US" sz="1000" dirty="0"/>
              <a:t>- The turn has to be the first in the queue that is non-attended.</a:t>
            </a:r>
          </a:p>
          <a:p>
            <a:r>
              <a:rPr lang="en-US" sz="1000" dirty="0"/>
              <a:t>- The system must save:</a:t>
            </a:r>
          </a:p>
          <a:p>
            <a:r>
              <a:rPr lang="en-US" sz="1000" dirty="0"/>
              <a:t>	- At the previous turn: Save the current time as end time</a:t>
            </a:r>
          </a:p>
          <a:p>
            <a:r>
              <a:rPr lang="en-US" sz="1000" dirty="0"/>
              <a:t>	- At the new turn: Save the current time as start time</a:t>
            </a:r>
            <a:endParaRPr lang="es-ES_tradnl" sz="1000" dirty="0"/>
          </a:p>
        </p:txBody>
      </p:sp>
      <p:sp>
        <p:nvSpPr>
          <p:cNvPr id="16" name="Marcador de texto 5">
            <a:extLst>
              <a:ext uri="{FF2B5EF4-FFF2-40B4-BE49-F238E27FC236}">
                <a16:creationId xmlns:a16="http://schemas.microsoft.com/office/drawing/2014/main" id="{2760810C-1DF1-4EE5-B4F4-55A8EC5ED64A}"/>
              </a:ext>
            </a:extLst>
          </p:cNvPr>
          <p:cNvSpPr txBox="1">
            <a:spLocks/>
          </p:cNvSpPr>
          <p:nvPr/>
        </p:nvSpPr>
        <p:spPr>
          <a:xfrm>
            <a:off x="1194009" y="3370488"/>
            <a:ext cx="1647622" cy="555448"/>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_tradnl" sz="1400" b="1" dirty="0" err="1"/>
              <a:t>Owner</a:t>
            </a:r>
            <a:endParaRPr lang="es-ES_tradnl" sz="1400" b="1" dirty="0"/>
          </a:p>
        </p:txBody>
      </p:sp>
      <p:pic>
        <p:nvPicPr>
          <p:cNvPr id="17" name="Imagen 10">
            <a:extLst>
              <a:ext uri="{FF2B5EF4-FFF2-40B4-BE49-F238E27FC236}">
                <a16:creationId xmlns:a16="http://schemas.microsoft.com/office/drawing/2014/main" id="{FD193E8D-9E5B-4EF8-A6DA-51C39EDB9F84}"/>
              </a:ext>
            </a:extLst>
          </p:cNvPr>
          <p:cNvPicPr>
            <a:picLocks noChangeAspect="1"/>
          </p:cNvPicPr>
          <p:nvPr/>
        </p:nvPicPr>
        <p:blipFill>
          <a:blip r:embed="rId8">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012360" y="1511546"/>
            <a:ext cx="1987296" cy="2353056"/>
          </a:xfrm>
          <a:prstGeom prst="rect">
            <a:avLst/>
          </a:prstGeom>
        </p:spPr>
      </p:pic>
      <p:sp>
        <p:nvSpPr>
          <p:cNvPr id="18" name="Rectángulo redondeado 17"/>
          <p:cNvSpPr/>
          <p:nvPr/>
        </p:nvSpPr>
        <p:spPr>
          <a:xfrm>
            <a:off x="8079972"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tx1"/>
                </a:solidFill>
              </a:rPr>
              <a:t>Dependency</a:t>
            </a:r>
            <a:r>
              <a:rPr lang="fr-BE" sz="1600" dirty="0">
                <a:solidFill>
                  <a:schemeClr val="tx1"/>
                </a:solidFill>
              </a:rPr>
              <a:t>: </a:t>
            </a:r>
            <a:r>
              <a:rPr lang="fr-BE" sz="1600" b="1" dirty="0">
                <a:solidFill>
                  <a:schemeClr val="tx1"/>
                </a:solidFill>
              </a:rPr>
              <a:t>US 4</a:t>
            </a:r>
          </a:p>
        </p:txBody>
      </p:sp>
    </p:spTree>
    <p:extLst>
      <p:ext uri="{BB962C8B-B14F-4D97-AF65-F5344CB8AC3E}">
        <p14:creationId xmlns:p14="http://schemas.microsoft.com/office/powerpoint/2010/main" val="1338389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p:cNvSpPr>
            <a:spLocks noGrp="1"/>
          </p:cNvSpPr>
          <p:nvPr>
            <p:ph type="title"/>
          </p:nvPr>
        </p:nvSpPr>
        <p:spPr/>
        <p:txBody>
          <a:bodyPr/>
          <a:lstStyle/>
          <a:p>
            <a:r>
              <a:rPr lang="es-ES_tradnl" dirty="0"/>
              <a:t>Business </a:t>
            </a:r>
            <a:r>
              <a:rPr lang="es-ES_tradnl" dirty="0" err="1"/>
              <a:t>Process</a:t>
            </a:r>
            <a:r>
              <a:rPr lang="es-ES_tradnl" dirty="0"/>
              <a:t> </a:t>
            </a:r>
            <a:r>
              <a:rPr lang="es-ES_tradnl" dirty="0" err="1"/>
              <a:t>Map</a:t>
            </a:r>
            <a:endParaRPr lang="es-ES_tradnl" dirty="0"/>
          </a:p>
        </p:txBody>
      </p:sp>
      <p:pic>
        <p:nvPicPr>
          <p:cNvPr id="3"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23392" y="1988840"/>
            <a:ext cx="9292693" cy="3888432"/>
          </a:xfrm>
          <a:prstGeom prst="rect">
            <a:avLst/>
          </a:prstGeom>
          <a:noFill/>
          <a:ln>
            <a:noFill/>
          </a:ln>
        </p:spPr>
      </p:pic>
    </p:spTree>
    <p:extLst>
      <p:ext uri="{BB962C8B-B14F-4D97-AF65-F5344CB8AC3E}">
        <p14:creationId xmlns:p14="http://schemas.microsoft.com/office/powerpoint/2010/main" val="1944754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_tradnl" dirty="0" err="1"/>
              <a:t>Statement</a:t>
            </a:r>
            <a:r>
              <a:rPr lang="es-ES_tradnl" dirty="0"/>
              <a:t> of </a:t>
            </a:r>
            <a:r>
              <a:rPr lang="es-ES_tradnl" dirty="0" err="1"/>
              <a:t>Purpose</a:t>
            </a:r>
            <a:endParaRPr lang="es-ES_tradnl" dirty="0"/>
          </a:p>
        </p:txBody>
      </p:sp>
      <p:sp>
        <p:nvSpPr>
          <p:cNvPr id="6" name="Marcador de texto 5"/>
          <p:cNvSpPr>
            <a:spLocks noGrp="1"/>
          </p:cNvSpPr>
          <p:nvPr>
            <p:ph type="body" sz="quarter" idx="32"/>
          </p:nvPr>
        </p:nvSpPr>
        <p:spPr/>
        <p:txBody>
          <a:bodyPr/>
          <a:lstStyle/>
          <a:p>
            <a:r>
              <a:rPr lang="es-ES_tradnl" dirty="0"/>
              <a:t>Project </a:t>
            </a:r>
            <a:r>
              <a:rPr lang="es-ES_tradnl" dirty="0" err="1"/>
              <a:t>Introduction</a:t>
            </a:r>
            <a:endParaRPr lang="es-ES_tradnl" dirty="0"/>
          </a:p>
        </p:txBody>
      </p:sp>
      <p:sp>
        <p:nvSpPr>
          <p:cNvPr id="2" name="CuadroTexto 1"/>
          <p:cNvSpPr txBox="1"/>
          <p:nvPr/>
        </p:nvSpPr>
        <p:spPr>
          <a:xfrm>
            <a:off x="5303912" y="1974468"/>
            <a:ext cx="6552728" cy="3831818"/>
          </a:xfrm>
          <a:prstGeom prst="rect">
            <a:avLst/>
          </a:prstGeom>
          <a:noFill/>
        </p:spPr>
        <p:txBody>
          <a:bodyPr wrap="square" rtlCol="0">
            <a:spAutoFit/>
          </a:bodyPr>
          <a:lstStyle/>
          <a:p>
            <a:pPr>
              <a:lnSpc>
                <a:spcPct val="150000"/>
              </a:lnSpc>
            </a:pPr>
            <a:r>
              <a:rPr lang="en-US" sz="900" dirty="0"/>
              <a:t>Existing systems that manage queues and turns consists only in the assignation of a number without any associated logic that improves user experience and give value to user and to queue owner. </a:t>
            </a:r>
          </a:p>
          <a:p>
            <a:pPr>
              <a:lnSpc>
                <a:spcPct val="150000"/>
              </a:lnSpc>
            </a:pPr>
            <a:endParaRPr lang="en-US" sz="900" dirty="0"/>
          </a:p>
          <a:p>
            <a:pPr>
              <a:lnSpc>
                <a:spcPct val="150000"/>
              </a:lnSpc>
            </a:pPr>
            <a:r>
              <a:rPr lang="en-US" sz="900" dirty="0"/>
              <a:t>Classic systems do not allow to know at what time will be each turn. In addition, clients only can consult queue status if he stay at the queue location. This provoke a bad user experience because he must to stay in the queue all waiting time. Besides, in an amount of cases, this causes that some users leave the queue because of the long waiting time, provoking the lost of the sales.</a:t>
            </a:r>
          </a:p>
          <a:p>
            <a:pPr>
              <a:lnSpc>
                <a:spcPct val="150000"/>
              </a:lnSpc>
            </a:pPr>
            <a:endParaRPr lang="en-US" sz="900" dirty="0"/>
          </a:p>
          <a:p>
            <a:pPr>
              <a:lnSpc>
                <a:spcPct val="150000"/>
              </a:lnSpc>
            </a:pPr>
            <a:r>
              <a:rPr lang="en-US" sz="900" dirty="0"/>
              <a:t>Ideally the users of the queue have to be able to know at what hour could be its turn. It is very important because they can improve their time and they will need to wait in the queue and only go when its time comes. Besides, to facilitate that the user has not to be in the queue waiting its turn, he can consult the queue status at any device that he can have. (for example a mobile phone, tablet, ..)</a:t>
            </a:r>
          </a:p>
          <a:p>
            <a:pPr>
              <a:lnSpc>
                <a:spcPct val="150000"/>
              </a:lnSpc>
            </a:pPr>
            <a:endParaRPr lang="en-US" sz="900" dirty="0"/>
          </a:p>
          <a:p>
            <a:pPr>
              <a:lnSpc>
                <a:spcPct val="150000"/>
              </a:lnSpc>
            </a:pPr>
            <a:r>
              <a:rPr lang="en-US" sz="900" dirty="0"/>
              <a:t>As value added, queue owners will be able to prioritize users at the queue to have the possibility of create marketing campaigns.</a:t>
            </a:r>
          </a:p>
          <a:p>
            <a:pPr>
              <a:lnSpc>
                <a:spcPct val="150000"/>
              </a:lnSpc>
            </a:pPr>
            <a:endParaRPr lang="en-US" sz="900" dirty="0"/>
          </a:p>
          <a:p>
            <a:pPr>
              <a:lnSpc>
                <a:spcPct val="150000"/>
              </a:lnSpc>
            </a:pPr>
            <a:r>
              <a:rPr lang="en-US" sz="900" b="1" dirty="0"/>
              <a:t>A successful solution would be to improve user experience facilitating that the user has not to be in the queue waiting its turn.</a:t>
            </a:r>
            <a:endParaRPr lang="es-ES_tradnl" sz="900" b="1"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37" y="2636912"/>
            <a:ext cx="701634" cy="830770"/>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421" y="2636912"/>
            <a:ext cx="701634" cy="830770"/>
          </a:xfrm>
          <a:prstGeom prst="rect">
            <a:avLst/>
          </a:prstGeom>
        </p:spPr>
      </p:pic>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29" y="2636912"/>
            <a:ext cx="701634" cy="830770"/>
          </a:xfrm>
          <a:prstGeom prst="rect">
            <a:avLst/>
          </a:prstGeom>
        </p:spPr>
      </p:pic>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713" y="2636912"/>
            <a:ext cx="701634" cy="830770"/>
          </a:xfrm>
          <a:prstGeom prst="rect">
            <a:avLst/>
          </a:prstGeom>
        </p:spPr>
      </p:pic>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05" y="2636912"/>
            <a:ext cx="701634" cy="830770"/>
          </a:xfrm>
          <a:prstGeom prst="rect">
            <a:avLst/>
          </a:prstGeom>
        </p:spPr>
      </p:pic>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297" y="2636912"/>
            <a:ext cx="701634" cy="830770"/>
          </a:xfrm>
          <a:prstGeom prst="rect">
            <a:avLst/>
          </a:prstGeom>
        </p:spPr>
      </p:pic>
      <p:pic>
        <p:nvPicPr>
          <p:cNvPr id="14" name="Imagen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592" y="2636912"/>
            <a:ext cx="701634" cy="830770"/>
          </a:xfrm>
          <a:prstGeom prst="rect">
            <a:avLst/>
          </a:prstGeom>
        </p:spPr>
      </p:pic>
    </p:spTree>
    <p:extLst>
      <p:ext uri="{BB962C8B-B14F-4D97-AF65-F5344CB8AC3E}">
        <p14:creationId xmlns:p14="http://schemas.microsoft.com/office/powerpoint/2010/main" val="838972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p:cNvSpPr>
            <a:spLocks noGrp="1"/>
          </p:cNvSpPr>
          <p:nvPr>
            <p:ph type="body" sz="quarter" idx="14"/>
          </p:nvPr>
        </p:nvSpPr>
        <p:spPr/>
        <p:txBody>
          <a:bodyPr/>
          <a:lstStyle/>
          <a:p>
            <a:r>
              <a:rPr lang="es-ES_tradnl" dirty="0" err="1"/>
              <a:t>Screens</a:t>
            </a:r>
            <a:r>
              <a:rPr lang="es-ES_tradnl" dirty="0"/>
              <a:t> &amp; </a:t>
            </a:r>
            <a:r>
              <a:rPr lang="es-ES_tradnl" dirty="0" err="1"/>
              <a:t>Initial</a:t>
            </a:r>
            <a:r>
              <a:rPr lang="es-ES_tradnl" dirty="0"/>
              <a:t> </a:t>
            </a:r>
            <a:r>
              <a:rPr lang="es-ES_tradnl" dirty="0" err="1"/>
              <a:t>structure</a:t>
            </a:r>
            <a:endParaRPr lang="es-ES_tradnl" dirty="0"/>
          </a:p>
        </p:txBody>
      </p:sp>
      <p:sp>
        <p:nvSpPr>
          <p:cNvPr id="13" name="Marcador de texto 12"/>
          <p:cNvSpPr>
            <a:spLocks noGrp="1"/>
          </p:cNvSpPr>
          <p:nvPr>
            <p:ph type="body" sz="quarter" idx="15"/>
          </p:nvPr>
        </p:nvSpPr>
        <p:spPr/>
        <p:txBody>
          <a:bodyPr/>
          <a:lstStyle/>
          <a:p>
            <a:r>
              <a:rPr lang="es-ES_tradnl" dirty="0" err="1"/>
              <a:t>Sitemap</a:t>
            </a:r>
            <a:endParaRPr lang="es-ES_tradnl" dirty="0"/>
          </a:p>
        </p:txBody>
      </p:sp>
      <p:sp>
        <p:nvSpPr>
          <p:cNvPr id="14" name="Rectángulo redondeado 13"/>
          <p:cNvSpPr/>
          <p:nvPr/>
        </p:nvSpPr>
        <p:spPr bwMode="auto">
          <a:xfrm>
            <a:off x="2827024" y="3305754"/>
            <a:ext cx="1372168" cy="897188"/>
          </a:xfrm>
          <a:prstGeom prst="roundRect">
            <a:avLst>
              <a:gd name="adj" fmla="val 11150"/>
            </a:avLst>
          </a:prstGeom>
          <a:noFill/>
          <a:ln w="3175" cap="flat">
            <a:solidFill>
              <a:schemeClr val="bg2">
                <a:lumMod val="75000"/>
              </a:schemeClr>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s-ES_tradnl" sz="800" dirty="0" err="1"/>
              <a:t>Request</a:t>
            </a:r>
            <a:endParaRPr lang="es-ES_tradnl" sz="800" dirty="0"/>
          </a:p>
          <a:p>
            <a:pPr algn="ctr"/>
            <a:r>
              <a:rPr lang="es-ES_tradnl" sz="800" dirty="0"/>
              <a:t>/</a:t>
            </a:r>
            <a:r>
              <a:rPr lang="es-ES_tradnl" sz="800" dirty="0" err="1"/>
              <a:t>Insert</a:t>
            </a:r>
            <a:r>
              <a:rPr lang="es-ES_tradnl" sz="800" dirty="0"/>
              <a:t> </a:t>
            </a:r>
            <a:r>
              <a:rPr lang="es-ES_tradnl" sz="800" dirty="0" err="1"/>
              <a:t>Code</a:t>
            </a:r>
            <a:r>
              <a:rPr lang="es-ES_tradnl" sz="800" dirty="0"/>
              <a:t> </a:t>
            </a:r>
          </a:p>
        </p:txBody>
      </p:sp>
      <p:sp>
        <p:nvSpPr>
          <p:cNvPr id="16" name="Rectángulo redondeado 15"/>
          <p:cNvSpPr/>
          <p:nvPr/>
        </p:nvSpPr>
        <p:spPr bwMode="auto">
          <a:xfrm>
            <a:off x="2827024" y="4579437"/>
            <a:ext cx="1372170" cy="897187"/>
          </a:xfrm>
          <a:prstGeom prst="roundRect">
            <a:avLst>
              <a:gd name="adj" fmla="val 11119"/>
            </a:avLst>
          </a:prstGeom>
          <a:noFill/>
          <a:ln w="3175" cap="flat">
            <a:solidFill>
              <a:schemeClr val="bg2">
                <a:lumMod val="75000"/>
              </a:schemeClr>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s-ES_tradnl" sz="800" dirty="0" err="1"/>
              <a:t>Assigned</a:t>
            </a:r>
            <a:r>
              <a:rPr lang="es-ES_tradnl" sz="800" dirty="0"/>
              <a:t> </a:t>
            </a:r>
            <a:r>
              <a:rPr lang="es-ES_tradnl" sz="800" dirty="0" err="1"/>
              <a:t>Order</a:t>
            </a:r>
            <a:r>
              <a:rPr lang="es-ES_tradnl" sz="800" dirty="0"/>
              <a:t> / </a:t>
            </a:r>
          </a:p>
          <a:p>
            <a:pPr algn="ctr"/>
            <a:r>
              <a:rPr lang="es-ES_tradnl" sz="800" dirty="0"/>
              <a:t>Show </a:t>
            </a:r>
            <a:r>
              <a:rPr lang="es-ES_tradnl" sz="800" dirty="0" err="1"/>
              <a:t>queue</a:t>
            </a:r>
            <a:endParaRPr lang="es-ES_tradnl" sz="800" dirty="0"/>
          </a:p>
        </p:txBody>
      </p:sp>
      <p:sp>
        <p:nvSpPr>
          <p:cNvPr id="18" name="Rectángulo redondeado 17"/>
          <p:cNvSpPr/>
          <p:nvPr/>
        </p:nvSpPr>
        <p:spPr bwMode="auto">
          <a:xfrm>
            <a:off x="2827025" y="2060848"/>
            <a:ext cx="1380664" cy="937902"/>
          </a:xfrm>
          <a:prstGeom prst="roundRect">
            <a:avLst>
              <a:gd name="adj" fmla="val 12253"/>
            </a:avLst>
          </a:prstGeom>
          <a:solidFill>
            <a:schemeClr val="bg2">
              <a:lumMod val="75000"/>
            </a:schemeClr>
          </a:solidFill>
          <a:ln w="3175" cap="flat">
            <a:no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s-ES_tradnl" sz="800" dirty="0" err="1">
                <a:solidFill>
                  <a:schemeClr val="bg1"/>
                </a:solidFill>
              </a:rPr>
              <a:t>Select</a:t>
            </a:r>
            <a:r>
              <a:rPr lang="es-ES_tradnl" sz="800" dirty="0">
                <a:solidFill>
                  <a:schemeClr val="bg1"/>
                </a:solidFill>
              </a:rPr>
              <a:t> </a:t>
            </a:r>
            <a:r>
              <a:rPr lang="es-ES_tradnl" sz="800" dirty="0" err="1">
                <a:solidFill>
                  <a:schemeClr val="bg1"/>
                </a:solidFill>
              </a:rPr>
              <a:t>Queue</a:t>
            </a:r>
            <a:r>
              <a:rPr lang="es-ES_tradnl" sz="800" dirty="0">
                <a:solidFill>
                  <a:schemeClr val="bg1"/>
                </a:solidFill>
              </a:rPr>
              <a:t> (</a:t>
            </a:r>
            <a:r>
              <a:rPr lang="es-ES_tradnl" sz="800" dirty="0" err="1">
                <a:solidFill>
                  <a:schemeClr val="bg1"/>
                </a:solidFill>
              </a:rPr>
              <a:t>owners</a:t>
            </a:r>
            <a:r>
              <a:rPr lang="es-ES_tradnl" sz="800" dirty="0">
                <a:solidFill>
                  <a:schemeClr val="bg1"/>
                </a:solidFill>
              </a:rPr>
              <a:t> </a:t>
            </a:r>
            <a:r>
              <a:rPr lang="es-ES_tradnl" sz="800" dirty="0" err="1">
                <a:solidFill>
                  <a:schemeClr val="bg1"/>
                </a:solidFill>
              </a:rPr>
              <a:t>website</a:t>
            </a:r>
            <a:r>
              <a:rPr lang="es-ES_tradnl" sz="800" dirty="0">
                <a:solidFill>
                  <a:schemeClr val="bg1"/>
                </a:solidFill>
              </a:rPr>
              <a:t>) / </a:t>
            </a:r>
            <a:r>
              <a:rPr lang="es-ES_tradnl" sz="800" dirty="0" err="1">
                <a:solidFill>
                  <a:schemeClr val="bg1"/>
                </a:solidFill>
              </a:rPr>
              <a:t>Write</a:t>
            </a:r>
            <a:r>
              <a:rPr lang="es-ES_tradnl" sz="800" dirty="0">
                <a:solidFill>
                  <a:schemeClr val="bg1"/>
                </a:solidFill>
              </a:rPr>
              <a:t> URL</a:t>
            </a:r>
          </a:p>
        </p:txBody>
      </p:sp>
      <p:cxnSp>
        <p:nvCxnSpPr>
          <p:cNvPr id="19" name="Conector recto de flecha 18"/>
          <p:cNvCxnSpPr>
            <a:stCxn id="14" idx="2"/>
            <a:endCxn id="16" idx="0"/>
          </p:cNvCxnSpPr>
          <p:nvPr/>
        </p:nvCxnSpPr>
        <p:spPr>
          <a:xfrm>
            <a:off x="3513108" y="4202942"/>
            <a:ext cx="1" cy="376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Imagen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646660"/>
            <a:ext cx="1367286" cy="1618935"/>
          </a:xfrm>
          <a:prstGeom prst="rect">
            <a:avLst/>
          </a:prstGeom>
        </p:spPr>
      </p:pic>
      <p:pic>
        <p:nvPicPr>
          <p:cNvPr id="24" name="Imagen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466" y="646661"/>
            <a:ext cx="1367286" cy="1618935"/>
          </a:xfrm>
          <a:prstGeom prst="rect">
            <a:avLst/>
          </a:prstGeom>
        </p:spPr>
      </p:pic>
      <p:cxnSp>
        <p:nvCxnSpPr>
          <p:cNvPr id="30" name="Conector recto de flecha 29"/>
          <p:cNvCxnSpPr>
            <a:stCxn id="18" idx="2"/>
            <a:endCxn id="14" idx="0"/>
          </p:cNvCxnSpPr>
          <p:nvPr/>
        </p:nvCxnSpPr>
        <p:spPr>
          <a:xfrm flipH="1">
            <a:off x="3513108" y="2998750"/>
            <a:ext cx="4249" cy="307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angular 31"/>
          <p:cNvCxnSpPr>
            <a:stCxn id="18" idx="3"/>
            <a:endCxn id="16" idx="3"/>
          </p:cNvCxnSpPr>
          <p:nvPr/>
        </p:nvCxnSpPr>
        <p:spPr>
          <a:xfrm flipH="1">
            <a:off x="4199194" y="2529799"/>
            <a:ext cx="8495" cy="2498232"/>
          </a:xfrm>
          <a:prstGeom prst="bentConnector3">
            <a:avLst>
              <a:gd name="adj1" fmla="val -5584544"/>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4" name="Rectángulo redondeado 33"/>
          <p:cNvSpPr/>
          <p:nvPr/>
        </p:nvSpPr>
        <p:spPr bwMode="auto">
          <a:xfrm>
            <a:off x="1370815" y="3506272"/>
            <a:ext cx="911600" cy="496152"/>
          </a:xfrm>
          <a:prstGeom prst="roundRect">
            <a:avLst>
              <a:gd name="adj" fmla="val 11150"/>
            </a:avLst>
          </a:prstGeom>
          <a:solidFill>
            <a:schemeClr val="bg2"/>
          </a:solidFill>
          <a:ln w="3175" cap="flat">
            <a:solidFill>
              <a:schemeClr val="bg2">
                <a:lumMod val="75000"/>
              </a:schemeClr>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s-ES_tradnl" sz="600" dirty="0" err="1"/>
              <a:t>Terms</a:t>
            </a:r>
            <a:r>
              <a:rPr lang="es-ES_tradnl" sz="600" dirty="0"/>
              <a:t> &amp;</a:t>
            </a:r>
          </a:p>
          <a:p>
            <a:pPr algn="ctr"/>
            <a:r>
              <a:rPr lang="es-ES_tradnl" sz="600" dirty="0" err="1"/>
              <a:t>Conditions</a:t>
            </a:r>
            <a:endParaRPr lang="es-ES_tradnl" sz="600" dirty="0"/>
          </a:p>
        </p:txBody>
      </p:sp>
      <p:cxnSp>
        <p:nvCxnSpPr>
          <p:cNvPr id="36" name="Conector recto de flecha 35"/>
          <p:cNvCxnSpPr>
            <a:stCxn id="14" idx="1"/>
            <a:endCxn id="34" idx="3"/>
          </p:cNvCxnSpPr>
          <p:nvPr/>
        </p:nvCxnSpPr>
        <p:spPr>
          <a:xfrm flipH="1">
            <a:off x="2282415" y="3754348"/>
            <a:ext cx="5446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760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6"/>
          <p:cNvSpPr>
            <a:spLocks noGrp="1"/>
          </p:cNvSpPr>
          <p:nvPr>
            <p:ph type="title"/>
          </p:nvPr>
        </p:nvSpPr>
        <p:spPr>
          <a:xfrm>
            <a:off x="407988" y="404813"/>
            <a:ext cx="11016604" cy="863600"/>
          </a:xfrm>
        </p:spPr>
        <p:txBody>
          <a:bodyPr/>
          <a:lstStyle/>
          <a:p>
            <a:r>
              <a:rPr lang="es-ES_tradnl" dirty="0"/>
              <a:t>Sketches</a:t>
            </a:r>
            <a:br>
              <a:rPr lang="es-ES_tradnl" dirty="0"/>
            </a:br>
            <a:r>
              <a:rPr lang="es-ES_tradnl" sz="1600" dirty="0" err="1"/>
              <a:t>User</a:t>
            </a:r>
            <a:r>
              <a:rPr lang="es-ES_tradnl" sz="1600" dirty="0"/>
              <a:t> </a:t>
            </a:r>
            <a:r>
              <a:rPr lang="es-ES_tradnl" sz="1600" dirty="0" err="1"/>
              <a:t>Screens</a:t>
            </a:r>
            <a:endParaRPr lang="es-ES_tradnl" sz="1600" dirty="0"/>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039" y="1628800"/>
            <a:ext cx="2019526" cy="3667034"/>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205" y="1664007"/>
            <a:ext cx="2019526" cy="3667034"/>
          </a:xfrm>
          <a:prstGeom prst="rect">
            <a:avLst/>
          </a:prstGeom>
        </p:spPr>
      </p:pic>
      <p:sp>
        <p:nvSpPr>
          <p:cNvPr id="11" name="Rectángulo redondeado 10"/>
          <p:cNvSpPr/>
          <p:nvPr/>
        </p:nvSpPr>
        <p:spPr bwMode="auto">
          <a:xfrm>
            <a:off x="10372433" y="2556928"/>
            <a:ext cx="916466" cy="599228"/>
          </a:xfrm>
          <a:prstGeom prst="roundRect">
            <a:avLst>
              <a:gd name="adj" fmla="val 11150"/>
            </a:avLst>
          </a:prstGeom>
          <a:noFill/>
          <a:ln w="3175" cap="flat">
            <a:solidFill>
              <a:schemeClr val="bg2">
                <a:lumMod val="75000"/>
              </a:schemeClr>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s-ES_tradnl" sz="700" dirty="0" err="1">
                <a:solidFill>
                  <a:schemeClr val="tx1">
                    <a:lumMod val="95000"/>
                    <a:lumOff val="5000"/>
                  </a:schemeClr>
                </a:solidFill>
              </a:rPr>
              <a:t>Request</a:t>
            </a:r>
            <a:endParaRPr lang="es-ES_tradnl" sz="700" dirty="0">
              <a:solidFill>
                <a:schemeClr val="tx1">
                  <a:lumMod val="95000"/>
                  <a:lumOff val="5000"/>
                </a:schemeClr>
              </a:solidFill>
            </a:endParaRPr>
          </a:p>
          <a:p>
            <a:pPr algn="ctr"/>
            <a:r>
              <a:rPr lang="es-ES_tradnl" sz="700" dirty="0">
                <a:solidFill>
                  <a:schemeClr val="tx1">
                    <a:lumMod val="95000"/>
                    <a:lumOff val="5000"/>
                  </a:schemeClr>
                </a:solidFill>
              </a:rPr>
              <a:t>/</a:t>
            </a:r>
            <a:r>
              <a:rPr lang="es-ES_tradnl" sz="700" dirty="0" err="1">
                <a:solidFill>
                  <a:schemeClr val="tx1">
                    <a:lumMod val="95000"/>
                    <a:lumOff val="5000"/>
                  </a:schemeClr>
                </a:solidFill>
              </a:rPr>
              <a:t>Insert</a:t>
            </a:r>
            <a:r>
              <a:rPr lang="es-ES_tradnl" sz="700" dirty="0">
                <a:solidFill>
                  <a:schemeClr val="tx1">
                    <a:lumMod val="95000"/>
                    <a:lumOff val="5000"/>
                  </a:schemeClr>
                </a:solidFill>
              </a:rPr>
              <a:t> </a:t>
            </a:r>
            <a:r>
              <a:rPr lang="es-ES_tradnl" sz="700" dirty="0" err="1">
                <a:solidFill>
                  <a:schemeClr val="tx1">
                    <a:lumMod val="95000"/>
                    <a:lumOff val="5000"/>
                  </a:schemeClr>
                </a:solidFill>
              </a:rPr>
              <a:t>Code</a:t>
            </a:r>
            <a:r>
              <a:rPr lang="es-ES_tradnl" sz="700" dirty="0">
                <a:solidFill>
                  <a:schemeClr val="tx1">
                    <a:lumMod val="95000"/>
                    <a:lumOff val="5000"/>
                  </a:schemeClr>
                </a:solidFill>
              </a:rPr>
              <a:t> </a:t>
            </a:r>
          </a:p>
        </p:txBody>
      </p:sp>
      <p:sp>
        <p:nvSpPr>
          <p:cNvPr id="12" name="Rectángulo redondeado 11"/>
          <p:cNvSpPr/>
          <p:nvPr/>
        </p:nvSpPr>
        <p:spPr bwMode="auto">
          <a:xfrm>
            <a:off x="10368999" y="3409146"/>
            <a:ext cx="911405" cy="595918"/>
          </a:xfrm>
          <a:prstGeom prst="roundRect">
            <a:avLst>
              <a:gd name="adj" fmla="val 11119"/>
            </a:avLst>
          </a:prstGeom>
          <a:noFill/>
          <a:ln w="3175" cap="flat">
            <a:solidFill>
              <a:schemeClr val="bg2">
                <a:lumMod val="75000"/>
              </a:schemeClr>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s-ES_tradnl" sz="700" dirty="0" err="1">
                <a:solidFill>
                  <a:schemeClr val="tx1">
                    <a:lumMod val="95000"/>
                    <a:lumOff val="5000"/>
                  </a:schemeClr>
                </a:solidFill>
              </a:rPr>
              <a:t>Assigned</a:t>
            </a:r>
            <a:r>
              <a:rPr lang="es-ES_tradnl" sz="700" dirty="0">
                <a:solidFill>
                  <a:schemeClr val="tx1">
                    <a:lumMod val="95000"/>
                    <a:lumOff val="5000"/>
                  </a:schemeClr>
                </a:solidFill>
              </a:rPr>
              <a:t> </a:t>
            </a:r>
          </a:p>
          <a:p>
            <a:pPr algn="ctr"/>
            <a:r>
              <a:rPr lang="es-ES_tradnl" sz="700" dirty="0" err="1">
                <a:solidFill>
                  <a:schemeClr val="tx1">
                    <a:lumMod val="95000"/>
                    <a:lumOff val="5000"/>
                  </a:schemeClr>
                </a:solidFill>
              </a:rPr>
              <a:t>Order</a:t>
            </a:r>
            <a:r>
              <a:rPr lang="es-ES_tradnl" sz="700" dirty="0">
                <a:solidFill>
                  <a:schemeClr val="tx1">
                    <a:lumMod val="95000"/>
                    <a:lumOff val="5000"/>
                  </a:schemeClr>
                </a:solidFill>
              </a:rPr>
              <a:t> / Show </a:t>
            </a:r>
            <a:r>
              <a:rPr lang="es-ES_tradnl" sz="700" dirty="0" err="1">
                <a:solidFill>
                  <a:schemeClr val="tx1">
                    <a:lumMod val="95000"/>
                    <a:lumOff val="5000"/>
                  </a:schemeClr>
                </a:solidFill>
              </a:rPr>
              <a:t>queue</a:t>
            </a:r>
            <a:endParaRPr lang="es-ES_tradnl" sz="700" dirty="0">
              <a:solidFill>
                <a:schemeClr val="tx1">
                  <a:lumMod val="95000"/>
                  <a:lumOff val="5000"/>
                </a:schemeClr>
              </a:solidFill>
            </a:endParaRPr>
          </a:p>
        </p:txBody>
      </p:sp>
      <p:sp>
        <p:nvSpPr>
          <p:cNvPr id="13" name="Rectángulo redondeado 12"/>
          <p:cNvSpPr/>
          <p:nvPr/>
        </p:nvSpPr>
        <p:spPr bwMode="auto">
          <a:xfrm>
            <a:off x="10372433" y="1680954"/>
            <a:ext cx="916466" cy="599228"/>
          </a:xfrm>
          <a:prstGeom prst="roundRect">
            <a:avLst>
              <a:gd name="adj" fmla="val 12253"/>
            </a:avLst>
          </a:prstGeom>
          <a:solidFill>
            <a:schemeClr val="bg2">
              <a:lumMod val="75000"/>
            </a:schemeClr>
          </a:solidFill>
          <a:ln w="3175" cap="flat">
            <a:no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s-ES_tradnl" sz="700" dirty="0" err="1">
                <a:solidFill>
                  <a:schemeClr val="bg2">
                    <a:lumMod val="25000"/>
                  </a:schemeClr>
                </a:solidFill>
              </a:rPr>
              <a:t>Select</a:t>
            </a:r>
            <a:r>
              <a:rPr lang="es-ES_tradnl" sz="700" dirty="0">
                <a:solidFill>
                  <a:schemeClr val="bg2">
                    <a:lumMod val="25000"/>
                  </a:schemeClr>
                </a:solidFill>
              </a:rPr>
              <a:t> </a:t>
            </a:r>
            <a:r>
              <a:rPr lang="es-ES_tradnl" sz="700" dirty="0" err="1">
                <a:solidFill>
                  <a:schemeClr val="bg2">
                    <a:lumMod val="25000"/>
                  </a:schemeClr>
                </a:solidFill>
              </a:rPr>
              <a:t>Queue</a:t>
            </a:r>
            <a:r>
              <a:rPr lang="es-ES_tradnl" sz="700" dirty="0">
                <a:solidFill>
                  <a:schemeClr val="bg2">
                    <a:lumMod val="25000"/>
                  </a:schemeClr>
                </a:solidFill>
              </a:rPr>
              <a:t> (</a:t>
            </a:r>
            <a:r>
              <a:rPr lang="es-ES_tradnl" sz="700" dirty="0" err="1">
                <a:solidFill>
                  <a:schemeClr val="bg2">
                    <a:lumMod val="25000"/>
                  </a:schemeClr>
                </a:solidFill>
              </a:rPr>
              <a:t>owners</a:t>
            </a:r>
            <a:r>
              <a:rPr lang="es-ES_tradnl" sz="700" dirty="0">
                <a:solidFill>
                  <a:schemeClr val="bg2">
                    <a:lumMod val="25000"/>
                  </a:schemeClr>
                </a:solidFill>
              </a:rPr>
              <a:t> </a:t>
            </a:r>
            <a:r>
              <a:rPr lang="es-ES_tradnl" sz="700" dirty="0" err="1">
                <a:solidFill>
                  <a:schemeClr val="bg2">
                    <a:lumMod val="25000"/>
                  </a:schemeClr>
                </a:solidFill>
              </a:rPr>
              <a:t>website</a:t>
            </a:r>
            <a:r>
              <a:rPr lang="es-ES_tradnl" sz="700" dirty="0">
                <a:solidFill>
                  <a:schemeClr val="bg2">
                    <a:lumMod val="25000"/>
                  </a:schemeClr>
                </a:solidFill>
              </a:rPr>
              <a:t>) / </a:t>
            </a:r>
            <a:r>
              <a:rPr lang="es-ES_tradnl" sz="700" dirty="0" err="1">
                <a:solidFill>
                  <a:schemeClr val="bg2">
                    <a:lumMod val="25000"/>
                  </a:schemeClr>
                </a:solidFill>
              </a:rPr>
              <a:t>Write</a:t>
            </a:r>
            <a:r>
              <a:rPr lang="es-ES_tradnl" sz="700" dirty="0">
                <a:solidFill>
                  <a:schemeClr val="bg2">
                    <a:lumMod val="25000"/>
                  </a:schemeClr>
                </a:solidFill>
              </a:rPr>
              <a:t> URL</a:t>
            </a:r>
          </a:p>
        </p:txBody>
      </p:sp>
      <p:cxnSp>
        <p:nvCxnSpPr>
          <p:cNvPr id="14" name="Conector recto de flecha 13"/>
          <p:cNvCxnSpPr/>
          <p:nvPr/>
        </p:nvCxnSpPr>
        <p:spPr>
          <a:xfrm flipH="1">
            <a:off x="10824702" y="3156156"/>
            <a:ext cx="5964" cy="252990"/>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a:off x="10830666" y="2280182"/>
            <a:ext cx="0" cy="276746"/>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ángulo redondeado 15"/>
          <p:cNvSpPr/>
          <p:nvPr/>
        </p:nvSpPr>
        <p:spPr bwMode="auto">
          <a:xfrm>
            <a:off x="9514130" y="2556928"/>
            <a:ext cx="633434" cy="344756"/>
          </a:xfrm>
          <a:prstGeom prst="roundRect">
            <a:avLst>
              <a:gd name="adj" fmla="val 11150"/>
            </a:avLst>
          </a:prstGeom>
          <a:solidFill>
            <a:schemeClr val="bg2"/>
          </a:solidFill>
          <a:ln w="3175" cap="flat">
            <a:solidFill>
              <a:schemeClr val="bg2">
                <a:lumMod val="75000"/>
              </a:schemeClr>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s-ES_tradnl" sz="600" dirty="0" err="1">
                <a:solidFill>
                  <a:schemeClr val="tx1">
                    <a:lumMod val="95000"/>
                    <a:lumOff val="5000"/>
                  </a:schemeClr>
                </a:solidFill>
              </a:rPr>
              <a:t>Terms</a:t>
            </a:r>
            <a:r>
              <a:rPr lang="es-ES_tradnl" sz="600" dirty="0">
                <a:solidFill>
                  <a:schemeClr val="tx1">
                    <a:lumMod val="95000"/>
                    <a:lumOff val="5000"/>
                  </a:schemeClr>
                </a:solidFill>
              </a:rPr>
              <a:t> &amp;</a:t>
            </a:r>
          </a:p>
          <a:p>
            <a:pPr algn="ctr"/>
            <a:r>
              <a:rPr lang="es-ES_tradnl" sz="600" dirty="0" err="1">
                <a:solidFill>
                  <a:schemeClr val="tx1">
                    <a:lumMod val="95000"/>
                    <a:lumOff val="5000"/>
                  </a:schemeClr>
                </a:solidFill>
              </a:rPr>
              <a:t>Conditions</a:t>
            </a:r>
            <a:endParaRPr lang="es-ES_tradnl" sz="600" dirty="0">
              <a:solidFill>
                <a:schemeClr val="tx1">
                  <a:lumMod val="95000"/>
                  <a:lumOff val="5000"/>
                </a:schemeClr>
              </a:solidFill>
            </a:endParaRPr>
          </a:p>
        </p:txBody>
      </p:sp>
      <p:cxnSp>
        <p:nvCxnSpPr>
          <p:cNvPr id="17" name="Conector angular 16"/>
          <p:cNvCxnSpPr>
            <a:stCxn id="11" idx="1"/>
            <a:endCxn id="16" idx="3"/>
          </p:cNvCxnSpPr>
          <p:nvPr/>
        </p:nvCxnSpPr>
        <p:spPr>
          <a:xfrm rot="10800000">
            <a:off x="10147565" y="2729306"/>
            <a:ext cx="224869" cy="127236"/>
          </a:xfrm>
          <a:prstGeom prst="bentConnector3">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r 17"/>
          <p:cNvCxnSpPr/>
          <p:nvPr/>
        </p:nvCxnSpPr>
        <p:spPr>
          <a:xfrm flipH="1">
            <a:off x="11280404" y="1980568"/>
            <a:ext cx="8495" cy="1726537"/>
          </a:xfrm>
          <a:prstGeom prst="bentConnector3">
            <a:avLst>
              <a:gd name="adj1" fmla="val -5319411"/>
            </a:avLst>
          </a:prstGeom>
          <a:ln>
            <a:solidFill>
              <a:schemeClr val="bg2">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900305" y="5549170"/>
            <a:ext cx="1896750" cy="369332"/>
          </a:xfrm>
          <a:prstGeom prst="rect">
            <a:avLst/>
          </a:prstGeom>
          <a:noFill/>
        </p:spPr>
        <p:txBody>
          <a:bodyPr wrap="square" rtlCol="0">
            <a:spAutoFit/>
          </a:bodyPr>
          <a:lstStyle/>
          <a:p>
            <a:pPr algn="ctr"/>
            <a:r>
              <a:rPr lang="es-ES_tradnl" sz="900" dirty="0" err="1"/>
              <a:t>Request</a:t>
            </a:r>
            <a:r>
              <a:rPr lang="es-ES_tradnl" sz="900" dirty="0"/>
              <a:t>/</a:t>
            </a:r>
            <a:r>
              <a:rPr lang="es-ES_tradnl" sz="900" dirty="0" err="1"/>
              <a:t>Insert</a:t>
            </a:r>
            <a:r>
              <a:rPr lang="es-ES_tradnl" sz="900" dirty="0"/>
              <a:t> </a:t>
            </a:r>
            <a:r>
              <a:rPr lang="es-ES_tradnl" sz="900" dirty="0" err="1"/>
              <a:t>code</a:t>
            </a:r>
            <a:r>
              <a:rPr lang="es-ES_tradnl" sz="900" dirty="0"/>
              <a:t> </a:t>
            </a:r>
          </a:p>
          <a:p>
            <a:pPr algn="ctr"/>
            <a:r>
              <a:rPr lang="es-ES_tradnl" sz="900" dirty="0" err="1"/>
              <a:t>Screen</a:t>
            </a:r>
            <a:endParaRPr lang="es-ES_tradnl" sz="900" dirty="0"/>
          </a:p>
        </p:txBody>
      </p:sp>
      <p:sp>
        <p:nvSpPr>
          <p:cNvPr id="20" name="CuadroTexto 19"/>
          <p:cNvSpPr txBox="1"/>
          <p:nvPr/>
        </p:nvSpPr>
        <p:spPr>
          <a:xfrm>
            <a:off x="3810593" y="5549170"/>
            <a:ext cx="1896750" cy="369332"/>
          </a:xfrm>
          <a:prstGeom prst="rect">
            <a:avLst/>
          </a:prstGeom>
          <a:noFill/>
        </p:spPr>
        <p:txBody>
          <a:bodyPr wrap="square" rtlCol="0">
            <a:spAutoFit/>
          </a:bodyPr>
          <a:lstStyle/>
          <a:p>
            <a:pPr algn="ctr"/>
            <a:r>
              <a:rPr lang="es-ES_tradnl" sz="900" dirty="0" err="1"/>
              <a:t>Terms</a:t>
            </a:r>
            <a:r>
              <a:rPr lang="es-ES_tradnl" sz="900" dirty="0"/>
              <a:t> &amp; </a:t>
            </a:r>
            <a:r>
              <a:rPr lang="es-ES_tradnl" sz="900" dirty="0" err="1"/>
              <a:t>Conditions</a:t>
            </a:r>
            <a:endParaRPr lang="es-ES_tradnl" sz="900" dirty="0"/>
          </a:p>
          <a:p>
            <a:pPr algn="ctr"/>
            <a:r>
              <a:rPr lang="es-ES_tradnl" sz="900" dirty="0" err="1"/>
              <a:t>Popup</a:t>
            </a:r>
            <a:endParaRPr lang="es-ES_tradnl" sz="900" dirty="0"/>
          </a:p>
        </p:txBody>
      </p:sp>
      <p:sp>
        <p:nvSpPr>
          <p:cNvPr id="21" name="CuadroTexto 20"/>
          <p:cNvSpPr txBox="1"/>
          <p:nvPr/>
        </p:nvSpPr>
        <p:spPr>
          <a:xfrm>
            <a:off x="6645307" y="5513964"/>
            <a:ext cx="2114989" cy="369332"/>
          </a:xfrm>
          <a:prstGeom prst="rect">
            <a:avLst/>
          </a:prstGeom>
          <a:noFill/>
        </p:spPr>
        <p:txBody>
          <a:bodyPr wrap="square" rtlCol="0">
            <a:spAutoFit/>
          </a:bodyPr>
          <a:lstStyle/>
          <a:p>
            <a:pPr algn="ctr"/>
            <a:r>
              <a:rPr lang="es-ES_tradnl" sz="900" dirty="0" err="1"/>
              <a:t>Assigned</a:t>
            </a:r>
            <a:r>
              <a:rPr lang="es-ES_tradnl" sz="900" dirty="0"/>
              <a:t> </a:t>
            </a:r>
            <a:r>
              <a:rPr lang="es-ES_tradnl" sz="900" dirty="0" err="1"/>
              <a:t>Order</a:t>
            </a:r>
            <a:r>
              <a:rPr lang="es-ES_tradnl" sz="900" dirty="0"/>
              <a:t> / Show </a:t>
            </a:r>
            <a:r>
              <a:rPr lang="es-ES_tradnl" sz="900" dirty="0" err="1"/>
              <a:t>queue</a:t>
            </a:r>
            <a:endParaRPr lang="es-ES_tradnl" sz="900" dirty="0"/>
          </a:p>
          <a:p>
            <a:pPr algn="ctr"/>
            <a:r>
              <a:rPr lang="es-ES_tradnl" sz="900" dirty="0" err="1"/>
              <a:t>Screen</a:t>
            </a:r>
            <a:endParaRPr lang="es-ES_tradnl" sz="900" dirty="0"/>
          </a:p>
        </p:txBody>
      </p:sp>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416" y="1671869"/>
            <a:ext cx="2018528" cy="3665221"/>
          </a:xfrm>
          <a:prstGeom prst="rect">
            <a:avLst/>
          </a:prstGeom>
        </p:spPr>
      </p:pic>
    </p:spTree>
    <p:extLst>
      <p:ext uri="{BB962C8B-B14F-4D97-AF65-F5344CB8AC3E}">
        <p14:creationId xmlns:p14="http://schemas.microsoft.com/office/powerpoint/2010/main" val="1368586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6"/>
          <p:cNvSpPr>
            <a:spLocks noGrp="1"/>
          </p:cNvSpPr>
          <p:nvPr>
            <p:ph type="title"/>
          </p:nvPr>
        </p:nvSpPr>
        <p:spPr>
          <a:xfrm>
            <a:off x="407988" y="404813"/>
            <a:ext cx="11016604" cy="863600"/>
          </a:xfrm>
        </p:spPr>
        <p:txBody>
          <a:bodyPr/>
          <a:lstStyle/>
          <a:p>
            <a:r>
              <a:rPr lang="es-ES_tradnl" dirty="0"/>
              <a:t>Sketches</a:t>
            </a:r>
            <a:br>
              <a:rPr lang="es-ES_tradnl" dirty="0"/>
            </a:br>
            <a:r>
              <a:rPr lang="es-ES_tradnl" sz="1600" dirty="0" err="1"/>
              <a:t>Owner</a:t>
            </a:r>
            <a:r>
              <a:rPr lang="es-ES_tradnl" sz="1600" dirty="0"/>
              <a:t> Show/</a:t>
            </a:r>
            <a:r>
              <a:rPr lang="es-ES_tradnl" sz="1600" dirty="0" err="1"/>
              <a:t>Serve</a:t>
            </a:r>
            <a:r>
              <a:rPr lang="es-ES_tradnl" sz="1600" dirty="0"/>
              <a:t> </a:t>
            </a:r>
            <a:r>
              <a:rPr lang="es-ES_tradnl" sz="1600" dirty="0" err="1"/>
              <a:t>Sample</a:t>
            </a:r>
            <a:endParaRPr lang="es-ES_tradnl" sz="1600" dirty="0"/>
          </a:p>
        </p:txBody>
      </p:sp>
      <p:sp>
        <p:nvSpPr>
          <p:cNvPr id="24" name="CuadroTexto 23"/>
          <p:cNvSpPr txBox="1"/>
          <p:nvPr/>
        </p:nvSpPr>
        <p:spPr>
          <a:xfrm>
            <a:off x="2916654" y="5733256"/>
            <a:ext cx="2099226" cy="338554"/>
          </a:xfrm>
          <a:prstGeom prst="rect">
            <a:avLst/>
          </a:prstGeom>
          <a:noFill/>
        </p:spPr>
        <p:txBody>
          <a:bodyPr wrap="square" rtlCol="0">
            <a:spAutoFit/>
          </a:bodyPr>
          <a:lstStyle/>
          <a:p>
            <a:pPr algn="ctr"/>
            <a:r>
              <a:rPr lang="es-ES_tradnl" sz="800" dirty="0"/>
              <a:t>Show/</a:t>
            </a:r>
            <a:r>
              <a:rPr lang="es-ES_tradnl" sz="800" dirty="0" err="1"/>
              <a:t>Serve</a:t>
            </a:r>
            <a:r>
              <a:rPr lang="es-ES_tradnl" sz="800" dirty="0"/>
              <a:t> </a:t>
            </a:r>
            <a:r>
              <a:rPr lang="es-ES_tradnl" sz="800" dirty="0" err="1"/>
              <a:t>Queue</a:t>
            </a:r>
            <a:endParaRPr lang="es-ES_tradnl" sz="800" dirty="0"/>
          </a:p>
          <a:p>
            <a:pPr algn="ctr"/>
            <a:r>
              <a:rPr lang="es-ES_tradnl" sz="800" dirty="0" err="1"/>
              <a:t>Screen</a:t>
            </a:r>
            <a:r>
              <a:rPr lang="es-ES_tradnl" sz="800" dirty="0"/>
              <a:t>)</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0229" y="1678342"/>
            <a:ext cx="2131945" cy="3871161"/>
          </a:xfrm>
          <a:prstGeom prst="rect">
            <a:avLst/>
          </a:prstGeom>
        </p:spPr>
      </p:pic>
      <p:sp>
        <p:nvSpPr>
          <p:cNvPr id="26" name="CuadroTexto 25"/>
          <p:cNvSpPr txBox="1"/>
          <p:nvPr/>
        </p:nvSpPr>
        <p:spPr>
          <a:xfrm>
            <a:off x="7176120" y="5733256"/>
            <a:ext cx="2114989" cy="338554"/>
          </a:xfrm>
          <a:prstGeom prst="rect">
            <a:avLst/>
          </a:prstGeom>
          <a:noFill/>
        </p:spPr>
        <p:txBody>
          <a:bodyPr wrap="square" rtlCol="0">
            <a:spAutoFit/>
          </a:bodyPr>
          <a:lstStyle/>
          <a:p>
            <a:pPr algn="ctr"/>
            <a:r>
              <a:rPr lang="es-ES_tradnl" sz="800" dirty="0" err="1"/>
              <a:t>Serve</a:t>
            </a:r>
            <a:r>
              <a:rPr lang="es-ES_tradnl" sz="800" dirty="0"/>
              <a:t> </a:t>
            </a:r>
            <a:r>
              <a:rPr lang="es-ES_tradnl" sz="800" dirty="0" err="1"/>
              <a:t>Queue</a:t>
            </a:r>
            <a:r>
              <a:rPr lang="es-ES_tradnl" sz="800" dirty="0"/>
              <a:t> </a:t>
            </a:r>
          </a:p>
          <a:p>
            <a:pPr algn="ctr"/>
            <a:r>
              <a:rPr lang="es-ES_tradnl" sz="800" dirty="0"/>
              <a:t>(</a:t>
            </a:r>
            <a:r>
              <a:rPr lang="es-ES_tradnl" sz="800" dirty="0" err="1"/>
              <a:t>physical</a:t>
            </a:r>
            <a:r>
              <a:rPr lang="es-ES_tradnl" sz="800" dirty="0"/>
              <a:t> </a:t>
            </a:r>
            <a:r>
              <a:rPr lang="es-ES_tradnl" sz="800" dirty="0" err="1"/>
              <a:t>button</a:t>
            </a:r>
            <a:r>
              <a:rPr lang="es-ES_tradnl" sz="800" dirty="0"/>
              <a:t>)</a:t>
            </a: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5567" y="4005064"/>
            <a:ext cx="1945542" cy="1543464"/>
          </a:xfrm>
          <a:prstGeom prst="rect">
            <a:avLst/>
          </a:prstGeom>
        </p:spPr>
      </p:pic>
    </p:spTree>
    <p:extLst>
      <p:ext uri="{BB962C8B-B14F-4D97-AF65-F5344CB8AC3E}">
        <p14:creationId xmlns:p14="http://schemas.microsoft.com/office/powerpoint/2010/main" val="569184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arcador de texto 30"/>
          <p:cNvSpPr>
            <a:spLocks noGrp="1"/>
          </p:cNvSpPr>
          <p:nvPr>
            <p:ph type="body" sz="quarter" idx="38"/>
          </p:nvPr>
        </p:nvSpPr>
        <p:spPr>
          <a:xfrm>
            <a:off x="5303912" y="1844824"/>
            <a:ext cx="5760640" cy="3528392"/>
          </a:xfrm>
        </p:spPr>
        <p:txBody>
          <a:bodyPr/>
          <a:lstStyle/>
          <a:p>
            <a:pPr>
              <a:lnSpc>
                <a:spcPct val="150000"/>
              </a:lnSpc>
            </a:pPr>
            <a:r>
              <a:rPr lang="en-US" sz="1400" dirty="0"/>
              <a:t>We will follow an </a:t>
            </a:r>
            <a:r>
              <a:rPr lang="en-US" sz="1400" b="1" dirty="0"/>
              <a:t>Agile methodology for the development of the solution </a:t>
            </a:r>
            <a:r>
              <a:rPr lang="en-US" sz="1400" dirty="0"/>
              <a:t>in order to reduce the time of each delivery and assure the business needs.</a:t>
            </a:r>
          </a:p>
          <a:p>
            <a:pPr>
              <a:lnSpc>
                <a:spcPct val="150000"/>
              </a:lnSpc>
            </a:pPr>
            <a:r>
              <a:rPr lang="en-US" sz="1400" dirty="0"/>
              <a:t> </a:t>
            </a:r>
          </a:p>
          <a:p>
            <a:pPr>
              <a:lnSpc>
                <a:spcPct val="150000"/>
              </a:lnSpc>
            </a:pPr>
            <a:r>
              <a:rPr lang="en-US" sz="1400" dirty="0"/>
              <a:t>This document covers the necessary aspects that the system must fulfill.</a:t>
            </a:r>
          </a:p>
          <a:p>
            <a:pPr>
              <a:lnSpc>
                <a:spcPct val="150000"/>
              </a:lnSpc>
            </a:pPr>
            <a:r>
              <a:rPr lang="en-US" sz="1400" dirty="0"/>
              <a:t> </a:t>
            </a:r>
          </a:p>
          <a:p>
            <a:pPr>
              <a:lnSpc>
                <a:spcPct val="150000"/>
              </a:lnSpc>
            </a:pPr>
            <a:r>
              <a:rPr lang="en-US" sz="1400" dirty="0"/>
              <a:t>In the following analysis phase, we will detail all solution aspects.</a:t>
            </a:r>
          </a:p>
          <a:p>
            <a:endParaRPr lang="es-ES_tradnl" dirty="0"/>
          </a:p>
          <a:p>
            <a:endParaRPr lang="es-ES_tradnl" dirty="0"/>
          </a:p>
        </p:txBody>
      </p:sp>
      <p:sp>
        <p:nvSpPr>
          <p:cNvPr id="13" name="Título 12"/>
          <p:cNvSpPr>
            <a:spLocks noGrp="1"/>
          </p:cNvSpPr>
          <p:nvPr>
            <p:ph type="title"/>
          </p:nvPr>
        </p:nvSpPr>
        <p:spPr/>
        <p:txBody>
          <a:bodyPr/>
          <a:lstStyle/>
          <a:p>
            <a:r>
              <a:rPr lang="es-ES_tradnl" dirty="0" err="1"/>
              <a:t>Conclusions</a:t>
            </a:r>
            <a:endParaRPr lang="es-ES_tradnl" dirty="0"/>
          </a:p>
        </p:txBody>
      </p:sp>
    </p:spTree>
    <p:extLst>
      <p:ext uri="{BB962C8B-B14F-4D97-AF65-F5344CB8AC3E}">
        <p14:creationId xmlns:p14="http://schemas.microsoft.com/office/powerpoint/2010/main" val="1414157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5"/>
          <p:cNvSpPr>
            <a:spLocks/>
          </p:cNvSpPr>
          <p:nvPr/>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2" name="Group 31"/>
          <p:cNvGrpSpPr/>
          <p:nvPr/>
        </p:nvGrpSpPr>
        <p:grpSpPr>
          <a:xfrm>
            <a:off x="4979035" y="2404110"/>
            <a:ext cx="735013" cy="682321"/>
            <a:chOff x="5662614" y="3032124"/>
            <a:chExt cx="863600" cy="801689"/>
          </a:xfrm>
        </p:grpSpPr>
        <p:sp>
          <p:nvSpPr>
            <p:cNvPr id="33" name="Freeform 32"/>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3"/>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116" y="3360815"/>
            <a:ext cx="2618580" cy="717998"/>
          </a:xfrm>
          <a:prstGeom prst="rect">
            <a:avLst/>
          </a:prstGeom>
        </p:spPr>
      </p:pic>
      <p:sp>
        <p:nvSpPr>
          <p:cNvPr id="37" name="TextBox 36"/>
          <p:cNvSpPr txBox="1"/>
          <p:nvPr/>
        </p:nvSpPr>
        <p:spPr>
          <a:xfrm>
            <a:off x="695400" y="4026550"/>
            <a:ext cx="3053226" cy="338554"/>
          </a:xfrm>
          <a:prstGeom prst="rect">
            <a:avLst/>
          </a:prstGeom>
          <a:noFill/>
        </p:spPr>
        <p:txBody>
          <a:bodyPr wrap="square" rtlCol="0">
            <a:spAutoFit/>
          </a:bodyPr>
          <a:lstStyle/>
          <a:p>
            <a:r>
              <a:rPr lang="en-US" sz="1600" dirty="0">
                <a:solidFill>
                  <a:schemeClr val="bg1"/>
                </a:solidFill>
              </a:rPr>
              <a:t>Thanks for your attention</a:t>
            </a:r>
          </a:p>
        </p:txBody>
      </p:sp>
    </p:spTree>
    <p:extLst>
      <p:ext uri="{BB962C8B-B14F-4D97-AF65-F5344CB8AC3E}">
        <p14:creationId xmlns:p14="http://schemas.microsoft.com/office/powerpoint/2010/main" val="1767208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1"/>
          </p:nvPr>
        </p:nvSpPr>
        <p:spPr>
          <a:xfrm>
            <a:off x="7536160" y="1947939"/>
            <a:ext cx="3708401" cy="555448"/>
          </a:xfrm>
        </p:spPr>
        <p:txBody>
          <a:bodyPr/>
          <a:lstStyle/>
          <a:p>
            <a:r>
              <a:rPr lang="es-ES_tradnl" b="1" dirty="0" err="1"/>
              <a:t>Requirements</a:t>
            </a:r>
            <a:endParaRPr lang="es-ES_tradnl" b="1" dirty="0"/>
          </a:p>
        </p:txBody>
      </p:sp>
      <p:sp>
        <p:nvSpPr>
          <p:cNvPr id="2" name="Marcador de texto 1"/>
          <p:cNvSpPr>
            <a:spLocks noGrp="1"/>
          </p:cNvSpPr>
          <p:nvPr>
            <p:ph type="body" sz="quarter" idx="12"/>
          </p:nvPr>
        </p:nvSpPr>
        <p:spPr>
          <a:xfrm>
            <a:off x="7556458" y="5661248"/>
            <a:ext cx="4032448" cy="555448"/>
          </a:xfrm>
        </p:spPr>
        <p:txBody>
          <a:bodyPr/>
          <a:lstStyle/>
          <a:p>
            <a:pPr lvl="0"/>
            <a:r>
              <a:rPr lang="en-US" dirty="0"/>
              <a:t>Support queue prioritizations. Users of queue owner system will be first in the queue</a:t>
            </a:r>
            <a:endParaRPr lang="es-ES_tradnl" dirty="0"/>
          </a:p>
          <a:p>
            <a:endParaRPr lang="es-ES_tradnl" dirty="0"/>
          </a:p>
        </p:txBody>
      </p:sp>
      <p:sp>
        <p:nvSpPr>
          <p:cNvPr id="3" name="Marcador de texto 2"/>
          <p:cNvSpPr>
            <a:spLocks noGrp="1"/>
          </p:cNvSpPr>
          <p:nvPr>
            <p:ph type="body" sz="quarter" idx="13"/>
          </p:nvPr>
        </p:nvSpPr>
        <p:spPr>
          <a:xfrm>
            <a:off x="7570258" y="4187663"/>
            <a:ext cx="4032448" cy="555448"/>
          </a:xfrm>
        </p:spPr>
        <p:txBody>
          <a:bodyPr/>
          <a:lstStyle/>
          <a:p>
            <a:pPr lvl="0"/>
            <a:r>
              <a:rPr lang="en-US" dirty="0"/>
              <a:t>Support term &amp; conditions acceptation process.</a:t>
            </a:r>
            <a:endParaRPr lang="es-ES_tradnl" dirty="0"/>
          </a:p>
          <a:p>
            <a:endParaRPr lang="es-ES_tradnl" dirty="0"/>
          </a:p>
        </p:txBody>
      </p:sp>
      <p:sp>
        <p:nvSpPr>
          <p:cNvPr id="5" name="Marcador de texto 4"/>
          <p:cNvSpPr>
            <a:spLocks noGrp="1"/>
          </p:cNvSpPr>
          <p:nvPr>
            <p:ph type="body" sz="quarter" idx="14"/>
          </p:nvPr>
        </p:nvSpPr>
        <p:spPr>
          <a:xfrm>
            <a:off x="7536160" y="2674965"/>
            <a:ext cx="4032448" cy="555448"/>
          </a:xfrm>
        </p:spPr>
        <p:txBody>
          <a:bodyPr/>
          <a:lstStyle/>
          <a:p>
            <a:r>
              <a:rPr lang="en-US" dirty="0"/>
              <a:t>Support inscription process, validating contact information.</a:t>
            </a:r>
            <a:endParaRPr lang="es-ES_tradnl" dirty="0"/>
          </a:p>
        </p:txBody>
      </p:sp>
      <p:sp>
        <p:nvSpPr>
          <p:cNvPr id="7" name="Marcador de texto 6"/>
          <p:cNvSpPr>
            <a:spLocks noGrp="1"/>
          </p:cNvSpPr>
          <p:nvPr>
            <p:ph type="body" sz="quarter" idx="15"/>
          </p:nvPr>
        </p:nvSpPr>
        <p:spPr>
          <a:xfrm>
            <a:off x="7536160" y="3548375"/>
            <a:ext cx="4032448" cy="555448"/>
          </a:xfrm>
        </p:spPr>
        <p:txBody>
          <a:bodyPr/>
          <a:lstStyle/>
          <a:p>
            <a:pPr lvl="0"/>
            <a:r>
              <a:rPr lang="en-US" dirty="0"/>
              <a:t>Possibility of consult status of the queue, showing the list of persons in the queue.</a:t>
            </a:r>
            <a:endParaRPr lang="es-ES_tradnl" dirty="0"/>
          </a:p>
          <a:p>
            <a:endParaRPr lang="es-ES_tradnl" dirty="0"/>
          </a:p>
        </p:txBody>
      </p:sp>
      <p:sp>
        <p:nvSpPr>
          <p:cNvPr id="8" name="Marcador de texto 7"/>
          <p:cNvSpPr>
            <a:spLocks noGrp="1"/>
          </p:cNvSpPr>
          <p:nvPr>
            <p:ph type="body" sz="quarter" idx="16"/>
          </p:nvPr>
        </p:nvSpPr>
        <p:spPr>
          <a:xfrm>
            <a:off x="7570258" y="4836225"/>
            <a:ext cx="4032448" cy="555448"/>
          </a:xfrm>
        </p:spPr>
        <p:txBody>
          <a:bodyPr/>
          <a:lstStyle/>
          <a:p>
            <a:pPr lvl="0"/>
            <a:r>
              <a:rPr lang="es-ES_tradnl" dirty="0" err="1"/>
              <a:t>Queue</a:t>
            </a:r>
            <a:r>
              <a:rPr lang="es-ES_tradnl" dirty="0"/>
              <a:t> </a:t>
            </a:r>
            <a:r>
              <a:rPr lang="es-ES_tradnl" dirty="0" err="1"/>
              <a:t>system</a:t>
            </a:r>
            <a:r>
              <a:rPr lang="es-ES_tradnl" dirty="0"/>
              <a:t> has to be accesible </a:t>
            </a:r>
            <a:r>
              <a:rPr lang="es-ES_tradnl" dirty="0" err="1"/>
              <a:t>by</a:t>
            </a:r>
            <a:r>
              <a:rPr lang="es-ES_tradnl" dirty="0"/>
              <a:t> </a:t>
            </a:r>
            <a:r>
              <a:rPr lang="es-ES_tradnl" dirty="0" err="1"/>
              <a:t>several</a:t>
            </a:r>
            <a:r>
              <a:rPr lang="es-ES_tradnl" dirty="0"/>
              <a:t> </a:t>
            </a:r>
            <a:r>
              <a:rPr lang="es-ES_tradnl" dirty="0" err="1"/>
              <a:t>platforms</a:t>
            </a:r>
            <a:r>
              <a:rPr lang="es-ES_tradnl" dirty="0"/>
              <a:t> </a:t>
            </a:r>
            <a:r>
              <a:rPr lang="es-ES_tradnl" dirty="0" err="1"/>
              <a:t>types</a:t>
            </a:r>
            <a:r>
              <a:rPr lang="es-ES_tradnl" dirty="0"/>
              <a:t> (</a:t>
            </a:r>
            <a:r>
              <a:rPr lang="es-ES_tradnl" dirty="0" err="1"/>
              <a:t>mobile</a:t>
            </a:r>
            <a:r>
              <a:rPr lang="es-ES_tradnl" dirty="0"/>
              <a:t>, </a:t>
            </a:r>
            <a:r>
              <a:rPr lang="es-ES_tradnl" dirty="0" err="1"/>
              <a:t>computer</a:t>
            </a:r>
            <a:r>
              <a:rPr lang="es-ES_tradnl" dirty="0"/>
              <a:t>, ..)</a:t>
            </a:r>
          </a:p>
          <a:p>
            <a:endParaRPr lang="es-ES_tradnl" dirty="0"/>
          </a:p>
        </p:txBody>
      </p:sp>
      <p:sp>
        <p:nvSpPr>
          <p:cNvPr id="4" name="Título 3"/>
          <p:cNvSpPr>
            <a:spLocks noGrp="1"/>
          </p:cNvSpPr>
          <p:nvPr>
            <p:ph type="title"/>
          </p:nvPr>
        </p:nvSpPr>
        <p:spPr/>
        <p:txBody>
          <a:bodyPr/>
          <a:lstStyle/>
          <a:p>
            <a:r>
              <a:rPr lang="es-ES_tradnl" dirty="0" err="1"/>
              <a:t>Objectives</a:t>
            </a:r>
            <a:r>
              <a:rPr lang="es-ES_tradnl" dirty="0"/>
              <a:t> &amp; </a:t>
            </a:r>
            <a:r>
              <a:rPr lang="es-ES_tradnl" dirty="0" err="1"/>
              <a:t>Requirements</a:t>
            </a:r>
            <a:endParaRPr lang="es-ES_tradnl" dirty="0"/>
          </a:p>
        </p:txBody>
      </p:sp>
      <p:sp>
        <p:nvSpPr>
          <p:cNvPr id="11" name="CuadroTexto 10"/>
          <p:cNvSpPr txBox="1"/>
          <p:nvPr/>
        </p:nvSpPr>
        <p:spPr>
          <a:xfrm>
            <a:off x="551384" y="3548375"/>
            <a:ext cx="4896544" cy="2031325"/>
          </a:xfrm>
          <a:prstGeom prst="rect">
            <a:avLst/>
          </a:prstGeom>
          <a:noFill/>
        </p:spPr>
        <p:txBody>
          <a:bodyPr wrap="square" rtlCol="0">
            <a:spAutoFit/>
          </a:bodyPr>
          <a:lstStyle/>
          <a:p>
            <a:r>
              <a:rPr lang="en-US" sz="1400" b="1" dirty="0">
                <a:solidFill>
                  <a:schemeClr val="bg1"/>
                </a:solidFill>
              </a:rPr>
              <a:t>The objectives of the project are:</a:t>
            </a:r>
          </a:p>
          <a:p>
            <a:pPr lvl="0"/>
            <a:endParaRPr lang="es-ES_tradnl" sz="1400" dirty="0">
              <a:solidFill>
                <a:schemeClr val="bg1"/>
              </a:solidFill>
            </a:endParaRPr>
          </a:p>
          <a:p>
            <a:pPr marL="285750" lvl="0" indent="-285750">
              <a:buFont typeface="Arial" charset="0"/>
              <a:buChar char="•"/>
            </a:pPr>
            <a:r>
              <a:rPr lang="en-US" sz="1400" dirty="0">
                <a:solidFill>
                  <a:schemeClr val="bg1"/>
                </a:solidFill>
              </a:rPr>
              <a:t>Eliminate the needed of stay waiting in a queue.</a:t>
            </a:r>
          </a:p>
          <a:p>
            <a:pPr marL="285750" lvl="0" indent="-285750">
              <a:buFont typeface="Arial" charset="0"/>
              <a:buChar char="•"/>
            </a:pPr>
            <a:endParaRPr lang="en-US" sz="1400" dirty="0">
              <a:solidFill>
                <a:schemeClr val="bg1"/>
              </a:solidFill>
            </a:endParaRPr>
          </a:p>
          <a:p>
            <a:pPr marL="285750" lvl="0" indent="-285750">
              <a:buFont typeface="Arial" charset="0"/>
              <a:buChar char="•"/>
            </a:pPr>
            <a:r>
              <a:rPr lang="en-US" sz="1400" dirty="0">
                <a:solidFill>
                  <a:schemeClr val="bg1"/>
                </a:solidFill>
              </a:rPr>
              <a:t>Improve user experience, easing the access to the queue.</a:t>
            </a:r>
          </a:p>
          <a:p>
            <a:pPr lvl="0"/>
            <a:endParaRPr lang="en-US" sz="1400" dirty="0">
              <a:solidFill>
                <a:schemeClr val="bg1"/>
              </a:solidFill>
            </a:endParaRPr>
          </a:p>
          <a:p>
            <a:pPr marL="285750" lvl="0" indent="-285750">
              <a:buFont typeface="Arial" charset="0"/>
              <a:buChar char="•"/>
            </a:pPr>
            <a:r>
              <a:rPr lang="en-US" sz="1400" dirty="0">
                <a:solidFill>
                  <a:schemeClr val="bg1"/>
                </a:solidFill>
              </a:rPr>
              <a:t>The system has to be simple and easily scalable and extensible</a:t>
            </a:r>
            <a:endParaRPr lang="es-ES_tradnl" sz="1400" dirty="0">
              <a:solidFill>
                <a:schemeClr val="bg1"/>
              </a:solidFill>
            </a:endParaRPr>
          </a:p>
        </p:txBody>
      </p:sp>
    </p:spTree>
    <p:extLst>
      <p:ext uri="{BB962C8B-B14F-4D97-AF65-F5344CB8AC3E}">
        <p14:creationId xmlns:p14="http://schemas.microsoft.com/office/powerpoint/2010/main" val="1290048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ES_tradnl" dirty="0" err="1"/>
              <a:t>Glossary</a:t>
            </a:r>
            <a:r>
              <a:rPr lang="es-ES_tradnl" dirty="0"/>
              <a:t> of</a:t>
            </a:r>
            <a:br>
              <a:rPr lang="es-ES_tradnl" dirty="0"/>
            </a:br>
            <a:r>
              <a:rPr lang="es-ES_tradnl" dirty="0" err="1"/>
              <a:t>Terms</a:t>
            </a:r>
            <a:endParaRPr lang="es-ES_tradnl" dirty="0"/>
          </a:p>
        </p:txBody>
      </p:sp>
      <p:sp>
        <p:nvSpPr>
          <p:cNvPr id="3" name="Rectángulo 2"/>
          <p:cNvSpPr/>
          <p:nvPr/>
        </p:nvSpPr>
        <p:spPr>
          <a:xfrm>
            <a:off x="3935760" y="3419109"/>
            <a:ext cx="1431802" cy="347275"/>
          </a:xfrm>
          <a:prstGeom prst="rect">
            <a:avLst/>
          </a:prstGeom>
        </p:spPr>
        <p:txBody>
          <a:bodyPr wrap="none">
            <a:spAutoFit/>
          </a:bodyPr>
          <a:lstStyle/>
          <a:p>
            <a:pPr>
              <a:lnSpc>
                <a:spcPct val="115000"/>
              </a:lnSpc>
              <a:spcAft>
                <a:spcPts val="1000"/>
              </a:spcAft>
            </a:pPr>
            <a:r>
              <a:rPr lang="en-GB" sz="1600" dirty="0">
                <a:solidFill>
                  <a:schemeClr val="accent2"/>
                </a:solidFill>
              </a:rPr>
              <a:t>Access code</a:t>
            </a:r>
            <a:endParaRPr lang="es-ES_tradnl" sz="1600" b="1" dirty="0">
              <a:solidFill>
                <a:schemeClr val="accent2"/>
              </a:solidFill>
              <a:latin typeface="Verdana" charset="0"/>
              <a:ea typeface="Arial" charset="0"/>
              <a:cs typeface="Arial" charset="0"/>
            </a:endParaRPr>
          </a:p>
        </p:txBody>
      </p:sp>
      <p:sp>
        <p:nvSpPr>
          <p:cNvPr id="4" name="Rectángulo 3"/>
          <p:cNvSpPr/>
          <p:nvPr/>
        </p:nvSpPr>
        <p:spPr>
          <a:xfrm>
            <a:off x="3935760" y="3774659"/>
            <a:ext cx="3100529" cy="246221"/>
          </a:xfrm>
          <a:prstGeom prst="rect">
            <a:avLst/>
          </a:prstGeom>
        </p:spPr>
        <p:txBody>
          <a:bodyPr wrap="none">
            <a:spAutoFit/>
          </a:bodyPr>
          <a:lstStyle/>
          <a:p>
            <a:r>
              <a:rPr lang="en-GB" sz="1000" dirty="0"/>
              <a:t>This is the turn number assigned to a person</a:t>
            </a:r>
            <a:endParaRPr lang="es-ES_tradnl" sz="1000" dirty="0"/>
          </a:p>
        </p:txBody>
      </p:sp>
      <p:sp>
        <p:nvSpPr>
          <p:cNvPr id="5" name="Rectángulo 4"/>
          <p:cNvSpPr/>
          <p:nvPr/>
        </p:nvSpPr>
        <p:spPr>
          <a:xfrm>
            <a:off x="3935760" y="4952984"/>
            <a:ext cx="1748940" cy="347275"/>
          </a:xfrm>
          <a:prstGeom prst="rect">
            <a:avLst/>
          </a:prstGeom>
        </p:spPr>
        <p:txBody>
          <a:bodyPr wrap="none">
            <a:spAutoFit/>
          </a:bodyPr>
          <a:lstStyle/>
          <a:p>
            <a:pPr>
              <a:lnSpc>
                <a:spcPct val="115000"/>
              </a:lnSpc>
              <a:spcAft>
                <a:spcPts val="1000"/>
              </a:spcAft>
            </a:pPr>
            <a:r>
              <a:rPr lang="en-GB" sz="1600" dirty="0">
                <a:solidFill>
                  <a:schemeClr val="accent2"/>
                </a:solidFill>
              </a:rPr>
              <a:t>Validation code</a:t>
            </a:r>
            <a:endParaRPr lang="es-ES_tradnl" sz="1600" b="1" dirty="0">
              <a:solidFill>
                <a:schemeClr val="accent2"/>
              </a:solidFill>
              <a:latin typeface="Verdana" charset="0"/>
              <a:ea typeface="Arial" charset="0"/>
              <a:cs typeface="Arial" charset="0"/>
            </a:endParaRPr>
          </a:p>
        </p:txBody>
      </p:sp>
      <p:sp>
        <p:nvSpPr>
          <p:cNvPr id="6" name="Rectángulo 5"/>
          <p:cNvSpPr/>
          <p:nvPr/>
        </p:nvSpPr>
        <p:spPr>
          <a:xfrm>
            <a:off x="3935760" y="5363866"/>
            <a:ext cx="3528392" cy="446276"/>
          </a:xfrm>
          <a:prstGeom prst="rect">
            <a:avLst/>
          </a:prstGeom>
        </p:spPr>
        <p:txBody>
          <a:bodyPr wrap="square">
            <a:spAutoFit/>
          </a:bodyPr>
          <a:lstStyle/>
          <a:p>
            <a:pPr>
              <a:lnSpc>
                <a:spcPct val="115000"/>
              </a:lnSpc>
              <a:spcAft>
                <a:spcPts val="1000"/>
              </a:spcAft>
            </a:pPr>
            <a:r>
              <a:rPr lang="en-GB" sz="1000" dirty="0"/>
              <a:t>It is a code used to confirm the validity of the email or telephone number informed by the user</a:t>
            </a:r>
            <a:endParaRPr lang="es-ES_tradnl" sz="1000" b="1" dirty="0">
              <a:latin typeface="Verdana" charset="0"/>
              <a:ea typeface="Arial" charset="0"/>
              <a:cs typeface="Arial" charset="0"/>
            </a:endParaRPr>
          </a:p>
        </p:txBody>
      </p:sp>
      <p:sp>
        <p:nvSpPr>
          <p:cNvPr id="8" name="Rectángulo 7"/>
          <p:cNvSpPr/>
          <p:nvPr/>
        </p:nvSpPr>
        <p:spPr>
          <a:xfrm>
            <a:off x="8134016" y="2145621"/>
            <a:ext cx="1742785" cy="347275"/>
          </a:xfrm>
          <a:prstGeom prst="rect">
            <a:avLst/>
          </a:prstGeom>
        </p:spPr>
        <p:txBody>
          <a:bodyPr wrap="none">
            <a:spAutoFit/>
          </a:bodyPr>
          <a:lstStyle/>
          <a:p>
            <a:pPr>
              <a:lnSpc>
                <a:spcPct val="115000"/>
              </a:lnSpc>
              <a:spcAft>
                <a:spcPts val="1000"/>
              </a:spcAft>
            </a:pPr>
            <a:r>
              <a:rPr lang="en-GB" sz="1600" dirty="0">
                <a:solidFill>
                  <a:schemeClr val="accent2"/>
                </a:solidFill>
              </a:rPr>
              <a:t>Estimated time</a:t>
            </a:r>
            <a:endParaRPr lang="es-ES_tradnl" sz="1600" b="1" dirty="0">
              <a:solidFill>
                <a:schemeClr val="accent2"/>
              </a:solidFill>
              <a:latin typeface="Verdana" charset="0"/>
              <a:ea typeface="Arial" charset="0"/>
              <a:cs typeface="Arial" charset="0"/>
            </a:endParaRPr>
          </a:p>
        </p:txBody>
      </p:sp>
      <p:sp>
        <p:nvSpPr>
          <p:cNvPr id="9" name="Rectángulo 8"/>
          <p:cNvSpPr/>
          <p:nvPr/>
        </p:nvSpPr>
        <p:spPr>
          <a:xfrm>
            <a:off x="8134016" y="2483546"/>
            <a:ext cx="3650616" cy="428643"/>
          </a:xfrm>
          <a:prstGeom prst="rect">
            <a:avLst/>
          </a:prstGeom>
        </p:spPr>
        <p:txBody>
          <a:bodyPr wrap="square">
            <a:spAutoFit/>
          </a:bodyPr>
          <a:lstStyle/>
          <a:p>
            <a:pPr>
              <a:lnSpc>
                <a:spcPct val="115000"/>
              </a:lnSpc>
              <a:spcAft>
                <a:spcPts val="1000"/>
              </a:spcAft>
            </a:pPr>
            <a:r>
              <a:rPr lang="en-GB" sz="1000" dirty="0"/>
              <a:t>Stands for the time that the system calculates when the person in the queue will be attended</a:t>
            </a:r>
            <a:endParaRPr lang="es-ES_tradnl" sz="1000" b="1" dirty="0">
              <a:latin typeface="Verdana" charset="0"/>
              <a:ea typeface="Arial" charset="0"/>
              <a:cs typeface="Arial" charset="0"/>
            </a:endParaRPr>
          </a:p>
        </p:txBody>
      </p:sp>
      <p:sp>
        <p:nvSpPr>
          <p:cNvPr id="10" name="Rectángulo 9"/>
          <p:cNvSpPr/>
          <p:nvPr/>
        </p:nvSpPr>
        <p:spPr>
          <a:xfrm>
            <a:off x="8134016" y="3419109"/>
            <a:ext cx="1657570" cy="347275"/>
          </a:xfrm>
          <a:prstGeom prst="rect">
            <a:avLst/>
          </a:prstGeom>
        </p:spPr>
        <p:txBody>
          <a:bodyPr wrap="none">
            <a:spAutoFit/>
          </a:bodyPr>
          <a:lstStyle/>
          <a:p>
            <a:pPr>
              <a:lnSpc>
                <a:spcPct val="115000"/>
              </a:lnSpc>
              <a:spcAft>
                <a:spcPts val="1000"/>
              </a:spcAft>
            </a:pPr>
            <a:r>
              <a:rPr lang="en-GB" sz="1600">
                <a:solidFill>
                  <a:schemeClr val="accent2"/>
                </a:solidFill>
              </a:rPr>
              <a:t>Attention time</a:t>
            </a:r>
            <a:endParaRPr lang="es-ES_tradnl" sz="1600" b="1" dirty="0">
              <a:solidFill>
                <a:schemeClr val="accent2"/>
              </a:solidFill>
              <a:latin typeface="Verdana" charset="0"/>
              <a:ea typeface="Arial" charset="0"/>
              <a:cs typeface="Arial" charset="0"/>
            </a:endParaRPr>
          </a:p>
        </p:txBody>
      </p:sp>
      <p:sp>
        <p:nvSpPr>
          <p:cNvPr id="11" name="Rectángulo 10"/>
          <p:cNvSpPr/>
          <p:nvPr/>
        </p:nvSpPr>
        <p:spPr>
          <a:xfrm>
            <a:off x="8134016" y="3774659"/>
            <a:ext cx="3650616" cy="605615"/>
          </a:xfrm>
          <a:prstGeom prst="rect">
            <a:avLst/>
          </a:prstGeom>
        </p:spPr>
        <p:txBody>
          <a:bodyPr wrap="square">
            <a:spAutoFit/>
          </a:bodyPr>
          <a:lstStyle/>
          <a:p>
            <a:pPr>
              <a:lnSpc>
                <a:spcPct val="115000"/>
              </a:lnSpc>
              <a:spcAft>
                <a:spcPts val="1000"/>
              </a:spcAft>
            </a:pPr>
            <a:r>
              <a:rPr lang="en-GB" sz="1000" dirty="0"/>
              <a:t>This is the time that it takes for a user to be attended. It is calculated as the difference between the start and the end of the attention</a:t>
            </a:r>
            <a:endParaRPr lang="es-ES_tradnl" sz="1000" b="1" dirty="0">
              <a:latin typeface="Verdana" charset="0"/>
              <a:ea typeface="Arial" charset="0"/>
              <a:cs typeface="Arial" charset="0"/>
            </a:endParaRPr>
          </a:p>
        </p:txBody>
      </p:sp>
      <p:sp>
        <p:nvSpPr>
          <p:cNvPr id="12" name="Rectángulo 11"/>
          <p:cNvSpPr/>
          <p:nvPr/>
        </p:nvSpPr>
        <p:spPr>
          <a:xfrm>
            <a:off x="8134016" y="4952984"/>
            <a:ext cx="1669816" cy="347275"/>
          </a:xfrm>
          <a:prstGeom prst="rect">
            <a:avLst/>
          </a:prstGeom>
        </p:spPr>
        <p:txBody>
          <a:bodyPr wrap="none">
            <a:spAutoFit/>
          </a:bodyPr>
          <a:lstStyle/>
          <a:p>
            <a:pPr>
              <a:lnSpc>
                <a:spcPct val="115000"/>
              </a:lnSpc>
              <a:spcAft>
                <a:spcPts val="1000"/>
              </a:spcAft>
            </a:pPr>
            <a:r>
              <a:rPr lang="en-GB" sz="1600" dirty="0">
                <a:solidFill>
                  <a:schemeClr val="accent2"/>
                </a:solidFill>
              </a:rPr>
              <a:t>Priority access</a:t>
            </a:r>
            <a:endParaRPr lang="es-ES_tradnl" sz="1600" b="1" dirty="0">
              <a:solidFill>
                <a:schemeClr val="accent2"/>
              </a:solidFill>
              <a:latin typeface="Verdana" charset="0"/>
              <a:ea typeface="Arial" charset="0"/>
              <a:cs typeface="Arial" charset="0"/>
            </a:endParaRPr>
          </a:p>
        </p:txBody>
      </p:sp>
      <p:sp>
        <p:nvSpPr>
          <p:cNvPr id="13" name="Rectángulo 12"/>
          <p:cNvSpPr/>
          <p:nvPr/>
        </p:nvSpPr>
        <p:spPr>
          <a:xfrm>
            <a:off x="8134016" y="5363866"/>
            <a:ext cx="3650616" cy="428643"/>
          </a:xfrm>
          <a:prstGeom prst="rect">
            <a:avLst/>
          </a:prstGeom>
        </p:spPr>
        <p:txBody>
          <a:bodyPr wrap="square">
            <a:spAutoFit/>
          </a:bodyPr>
          <a:lstStyle/>
          <a:p>
            <a:pPr>
              <a:lnSpc>
                <a:spcPct val="115000"/>
              </a:lnSpc>
              <a:spcAft>
                <a:spcPts val="1000"/>
              </a:spcAft>
            </a:pPr>
            <a:r>
              <a:rPr lang="en-GB" sz="1000" dirty="0"/>
              <a:t>It is the access granted to privileged users so they can be attended earlier </a:t>
            </a:r>
            <a:endParaRPr lang="es-ES_tradnl" sz="1000" b="1" dirty="0">
              <a:latin typeface="Verdana" charset="0"/>
              <a:ea typeface="Arial" charset="0"/>
              <a:cs typeface="Arial" charset="0"/>
            </a:endParaRPr>
          </a:p>
        </p:txBody>
      </p:sp>
      <p:sp>
        <p:nvSpPr>
          <p:cNvPr id="14" name="Rectángulo 13"/>
          <p:cNvSpPr/>
          <p:nvPr/>
        </p:nvSpPr>
        <p:spPr>
          <a:xfrm>
            <a:off x="3935760" y="2145621"/>
            <a:ext cx="849913" cy="347275"/>
          </a:xfrm>
          <a:prstGeom prst="rect">
            <a:avLst/>
          </a:prstGeom>
        </p:spPr>
        <p:txBody>
          <a:bodyPr wrap="none">
            <a:spAutoFit/>
          </a:bodyPr>
          <a:lstStyle/>
          <a:p>
            <a:pPr>
              <a:lnSpc>
                <a:spcPct val="115000"/>
              </a:lnSpc>
              <a:spcAft>
                <a:spcPts val="1000"/>
              </a:spcAft>
            </a:pPr>
            <a:r>
              <a:rPr lang="en-GB" sz="1600" dirty="0">
                <a:solidFill>
                  <a:schemeClr val="accent2"/>
                </a:solidFill>
              </a:rPr>
              <a:t>Queue</a:t>
            </a:r>
            <a:endParaRPr lang="es-ES_tradnl" sz="1600" b="1" dirty="0">
              <a:solidFill>
                <a:schemeClr val="accent2"/>
              </a:solidFill>
              <a:latin typeface="Verdana" charset="0"/>
              <a:ea typeface="Arial" charset="0"/>
              <a:cs typeface="Arial" charset="0"/>
            </a:endParaRPr>
          </a:p>
        </p:txBody>
      </p:sp>
      <p:sp>
        <p:nvSpPr>
          <p:cNvPr id="15" name="Rectángulo 14"/>
          <p:cNvSpPr/>
          <p:nvPr/>
        </p:nvSpPr>
        <p:spPr>
          <a:xfrm>
            <a:off x="3935760" y="2483546"/>
            <a:ext cx="3280065" cy="246221"/>
          </a:xfrm>
          <a:prstGeom prst="rect">
            <a:avLst/>
          </a:prstGeom>
        </p:spPr>
        <p:txBody>
          <a:bodyPr wrap="none">
            <a:spAutoFit/>
          </a:bodyPr>
          <a:lstStyle/>
          <a:p>
            <a:r>
              <a:rPr lang="en-GB" sz="1000" dirty="0"/>
              <a:t>Place where people stay until they are attended</a:t>
            </a:r>
            <a:endParaRPr lang="es-ES_tradnl" sz="1000" dirty="0"/>
          </a:p>
        </p:txBody>
      </p:sp>
    </p:spTree>
    <p:extLst>
      <p:ext uri="{BB962C8B-B14F-4D97-AF65-F5344CB8AC3E}">
        <p14:creationId xmlns:p14="http://schemas.microsoft.com/office/powerpoint/2010/main" val="88248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ES_tradnl" dirty="0" err="1"/>
              <a:t>Actors</a:t>
            </a:r>
            <a:endParaRPr lang="es-ES_tradnl" dirty="0"/>
          </a:p>
        </p:txBody>
      </p:sp>
      <p:sp>
        <p:nvSpPr>
          <p:cNvPr id="14" name="Marcador de texto 5"/>
          <p:cNvSpPr>
            <a:spLocks noGrp="1"/>
          </p:cNvSpPr>
          <p:nvPr/>
        </p:nvSpPr>
        <p:spPr>
          <a:xfrm>
            <a:off x="7115101" y="3069625"/>
            <a:ext cx="3708401" cy="555448"/>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b="1" dirty="0" err="1"/>
              <a:t>User</a:t>
            </a:r>
            <a:r>
              <a:rPr lang="es-ES_tradnl" b="1" dirty="0"/>
              <a:t> / VIP</a:t>
            </a:r>
          </a:p>
        </p:txBody>
      </p:sp>
      <p:sp>
        <p:nvSpPr>
          <p:cNvPr id="15" name="Marcador de texto 5"/>
          <p:cNvSpPr>
            <a:spLocks noGrp="1"/>
          </p:cNvSpPr>
          <p:nvPr/>
        </p:nvSpPr>
        <p:spPr>
          <a:xfrm>
            <a:off x="7176120" y="1115644"/>
            <a:ext cx="3708401" cy="555448"/>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b="1" dirty="0" err="1"/>
              <a:t>User</a:t>
            </a:r>
            <a:r>
              <a:rPr lang="es-ES_tradnl" b="1" dirty="0"/>
              <a:t> / </a:t>
            </a:r>
            <a:r>
              <a:rPr lang="es-ES_tradnl" b="1" dirty="0" err="1"/>
              <a:t>Visitor</a:t>
            </a:r>
            <a:endParaRPr lang="es-ES_tradnl" b="1" dirty="0"/>
          </a:p>
        </p:txBody>
      </p:sp>
      <p:sp>
        <p:nvSpPr>
          <p:cNvPr id="16" name="Marcador de texto 5"/>
          <p:cNvSpPr>
            <a:spLocks noGrp="1"/>
          </p:cNvSpPr>
          <p:nvPr/>
        </p:nvSpPr>
        <p:spPr>
          <a:xfrm>
            <a:off x="7141385" y="3482574"/>
            <a:ext cx="3708401" cy="1037923"/>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Internal user of the owner system that has privilege access to a queue.</a:t>
            </a:r>
            <a:r>
              <a:rPr lang="es-ES_tradnl" sz="1200" dirty="0"/>
              <a:t> </a:t>
            </a:r>
          </a:p>
        </p:txBody>
      </p:sp>
      <p:sp>
        <p:nvSpPr>
          <p:cNvPr id="17" name="Marcador de texto 5"/>
          <p:cNvSpPr>
            <a:spLocks noGrp="1"/>
          </p:cNvSpPr>
          <p:nvPr/>
        </p:nvSpPr>
        <p:spPr>
          <a:xfrm>
            <a:off x="7176120" y="1487857"/>
            <a:ext cx="3708401" cy="1001216"/>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Jump the Queue user that does not exists in the owner system and wants to get access to a queue.</a:t>
            </a:r>
            <a:r>
              <a:rPr lang="es-ES_tradnl" sz="1200" dirty="0"/>
              <a:t> </a:t>
            </a:r>
          </a:p>
        </p:txBody>
      </p:sp>
      <p:pic>
        <p:nvPicPr>
          <p:cNvPr id="18" name="Imagen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912" y="476672"/>
            <a:ext cx="1987296" cy="2353056"/>
          </a:xfrm>
          <a:prstGeom prst="rect">
            <a:avLst/>
          </a:prstGeom>
        </p:spPr>
      </p:pic>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912" y="2300080"/>
            <a:ext cx="1987296" cy="2353056"/>
          </a:xfrm>
          <a:prstGeom prst="rect">
            <a:avLst/>
          </a:prstGeom>
        </p:spPr>
      </p:pic>
      <p:sp>
        <p:nvSpPr>
          <p:cNvPr id="20" name="Marcador de texto 5">
            <a:extLst>
              <a:ext uri="{FF2B5EF4-FFF2-40B4-BE49-F238E27FC236}">
                <a16:creationId xmlns:a16="http://schemas.microsoft.com/office/drawing/2014/main" id="{6017D885-16A0-4C0E-AC5D-BAFBB23880FC}"/>
              </a:ext>
            </a:extLst>
          </p:cNvPr>
          <p:cNvSpPr txBox="1">
            <a:spLocks/>
          </p:cNvSpPr>
          <p:nvPr/>
        </p:nvSpPr>
        <p:spPr>
          <a:xfrm>
            <a:off x="7113843" y="4791115"/>
            <a:ext cx="3708401" cy="555448"/>
          </a:xfrm>
          <a:prstGeom prst="rect">
            <a:avLst/>
          </a:prstGeom>
        </p:spPr>
        <p:txBody>
          <a:bodyPr vert="horz" lIns="0" tIns="0" rIns="0" bIns="0" rtlCol="0">
            <a:norm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_tradnl" b="1" dirty="0" err="1"/>
              <a:t>Owner</a:t>
            </a:r>
            <a:endParaRPr lang="es-ES_tradnl" b="1" dirty="0"/>
          </a:p>
        </p:txBody>
      </p:sp>
      <p:sp>
        <p:nvSpPr>
          <p:cNvPr id="21" name="Marcador de texto 5">
            <a:extLst>
              <a:ext uri="{FF2B5EF4-FFF2-40B4-BE49-F238E27FC236}">
                <a16:creationId xmlns:a16="http://schemas.microsoft.com/office/drawing/2014/main" id="{8F8E1E5A-A43B-4A17-A5A9-12E528832ECB}"/>
              </a:ext>
            </a:extLst>
          </p:cNvPr>
          <p:cNvSpPr txBox="1">
            <a:spLocks/>
          </p:cNvSpPr>
          <p:nvPr/>
        </p:nvSpPr>
        <p:spPr>
          <a:xfrm>
            <a:off x="7140127" y="5204064"/>
            <a:ext cx="3708401" cy="1037923"/>
          </a:xfrm>
          <a:prstGeom prst="rect">
            <a:avLst/>
          </a:prstGeom>
        </p:spPr>
        <p:txBody>
          <a:bodyPr vert="horz" lIns="0" tIns="0" rIns="0" bIns="0" rtlCol="0">
            <a:norm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t>Owner of a business and client of Jump the Queue. He will create and manage queues.</a:t>
            </a:r>
            <a:r>
              <a:rPr lang="es-ES_tradnl" sz="1200" dirty="0"/>
              <a:t> </a:t>
            </a:r>
          </a:p>
        </p:txBody>
      </p:sp>
      <p:pic>
        <p:nvPicPr>
          <p:cNvPr id="22" name="Imagen 21">
            <a:extLst>
              <a:ext uri="{FF2B5EF4-FFF2-40B4-BE49-F238E27FC236}">
                <a16:creationId xmlns:a16="http://schemas.microsoft.com/office/drawing/2014/main" id="{CAD2CFAA-540A-431F-B934-77E2231DF051}"/>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303912" y="4145635"/>
            <a:ext cx="1987296" cy="2353056"/>
          </a:xfrm>
          <a:prstGeom prst="rect">
            <a:avLst/>
          </a:prstGeom>
        </p:spPr>
      </p:pic>
    </p:spTree>
    <p:extLst>
      <p:ext uri="{BB962C8B-B14F-4D97-AF65-F5344CB8AC3E}">
        <p14:creationId xmlns:p14="http://schemas.microsoft.com/office/powerpoint/2010/main" val="1667520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ector recto 7"/>
          <p:cNvCxnSpPr/>
          <p:nvPr/>
        </p:nvCxnSpPr>
        <p:spPr>
          <a:xfrm flipH="1">
            <a:off x="2739607" y="1484784"/>
            <a:ext cx="8021" cy="4234432"/>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27" name="Conector recto 26"/>
          <p:cNvCxnSpPr/>
          <p:nvPr/>
        </p:nvCxnSpPr>
        <p:spPr>
          <a:xfrm>
            <a:off x="5638671" y="1484784"/>
            <a:ext cx="0" cy="2169066"/>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28" name="Conector recto 27"/>
          <p:cNvCxnSpPr/>
          <p:nvPr/>
        </p:nvCxnSpPr>
        <p:spPr>
          <a:xfrm>
            <a:off x="8558516" y="1484784"/>
            <a:ext cx="0" cy="2081246"/>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4" name="Conector recto 3"/>
          <p:cNvCxnSpPr>
            <a:endCxn id="10" idx="1"/>
          </p:cNvCxnSpPr>
          <p:nvPr/>
        </p:nvCxnSpPr>
        <p:spPr>
          <a:xfrm flipV="1">
            <a:off x="983432" y="1950071"/>
            <a:ext cx="6552728" cy="3877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a:t>
            </a:r>
            <a:r>
              <a:rPr lang="es-ES" dirty="0" err="1"/>
              <a:t>Map</a:t>
            </a:r>
            <a:endParaRPr lang="es-ES"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sp>
        <p:nvSpPr>
          <p:cNvPr id="3" name="CuadroTexto 2"/>
          <p:cNvSpPr txBox="1"/>
          <p:nvPr/>
        </p:nvSpPr>
        <p:spPr>
          <a:xfrm>
            <a:off x="1703512" y="1643604"/>
            <a:ext cx="2088232" cy="612934"/>
          </a:xfrm>
          <a:prstGeom prst="roundRect">
            <a:avLst/>
          </a:prstGeom>
          <a:solidFill>
            <a:schemeClr val="accent1"/>
          </a:solidFill>
        </p:spPr>
        <p:txBody>
          <a:bodyPr wrap="square" rtlCol="0" anchor="ctr">
            <a:spAutoFit/>
          </a:bodyPr>
          <a:lstStyle/>
          <a:p>
            <a:pPr algn="ctr"/>
            <a:endParaRPr lang="es-ES_tradnl" sz="1000" dirty="0">
              <a:solidFill>
                <a:schemeClr val="bg1"/>
              </a:solidFill>
            </a:endParaRPr>
          </a:p>
          <a:p>
            <a:pPr algn="ctr"/>
            <a:r>
              <a:rPr lang="es-ES_tradnl" sz="1000" dirty="0" err="1">
                <a:solidFill>
                  <a:schemeClr val="bg1"/>
                </a:solidFill>
              </a:rPr>
              <a:t>Get</a:t>
            </a:r>
            <a:r>
              <a:rPr lang="es-ES_tradnl" sz="1000" dirty="0">
                <a:solidFill>
                  <a:schemeClr val="bg1"/>
                </a:solidFill>
              </a:rPr>
              <a:t> a </a:t>
            </a:r>
            <a:r>
              <a:rPr lang="es-ES_tradnl" sz="1000" dirty="0" err="1">
                <a:solidFill>
                  <a:schemeClr val="bg1"/>
                </a:solidFill>
              </a:rPr>
              <a:t>Number</a:t>
            </a:r>
            <a:endParaRPr lang="es-ES_tradnl" sz="1000" dirty="0">
              <a:solidFill>
                <a:schemeClr val="bg1"/>
              </a:solidFill>
            </a:endParaRPr>
          </a:p>
          <a:p>
            <a:pPr algn="ctr"/>
            <a:endParaRPr lang="es-ES_tradnl" sz="1000" dirty="0">
              <a:solidFill>
                <a:schemeClr val="bg1"/>
              </a:solidFill>
            </a:endParaRPr>
          </a:p>
        </p:txBody>
      </p:sp>
      <p:sp>
        <p:nvSpPr>
          <p:cNvPr id="9" name="CuadroTexto 8"/>
          <p:cNvSpPr txBox="1"/>
          <p:nvPr/>
        </p:nvSpPr>
        <p:spPr>
          <a:xfrm>
            <a:off x="4619836" y="1643604"/>
            <a:ext cx="2088232" cy="612934"/>
          </a:xfrm>
          <a:prstGeom prst="roundRect">
            <a:avLst/>
          </a:prstGeom>
          <a:solidFill>
            <a:schemeClr val="accent1"/>
          </a:solidFill>
        </p:spPr>
        <p:txBody>
          <a:bodyPr wrap="square" rtlCol="0" anchor="ctr">
            <a:spAutoFit/>
          </a:bodyPr>
          <a:lstStyle/>
          <a:p>
            <a:pPr algn="ctr"/>
            <a:endParaRPr lang="es-ES_tradnl" sz="1000" dirty="0">
              <a:solidFill>
                <a:schemeClr val="bg1"/>
              </a:solidFill>
            </a:endParaRPr>
          </a:p>
          <a:p>
            <a:pPr algn="ctr"/>
            <a:r>
              <a:rPr lang="es-ES_tradnl" sz="1000" dirty="0" err="1">
                <a:solidFill>
                  <a:schemeClr val="bg1"/>
                </a:solidFill>
              </a:rPr>
              <a:t>Consult</a:t>
            </a:r>
            <a:r>
              <a:rPr lang="es-ES_tradnl" sz="1000" dirty="0">
                <a:solidFill>
                  <a:schemeClr val="bg1"/>
                </a:solidFill>
              </a:rPr>
              <a:t> </a:t>
            </a:r>
            <a:r>
              <a:rPr lang="es-ES_tradnl" sz="1000" dirty="0" err="1">
                <a:solidFill>
                  <a:schemeClr val="bg1"/>
                </a:solidFill>
              </a:rPr>
              <a:t>the</a:t>
            </a:r>
            <a:r>
              <a:rPr lang="es-ES_tradnl" sz="1000" dirty="0">
                <a:solidFill>
                  <a:schemeClr val="bg1"/>
                </a:solidFill>
              </a:rPr>
              <a:t> </a:t>
            </a:r>
            <a:r>
              <a:rPr lang="es-ES_tradnl" sz="1000" dirty="0" err="1">
                <a:solidFill>
                  <a:schemeClr val="bg1"/>
                </a:solidFill>
              </a:rPr>
              <a:t>Queue</a:t>
            </a:r>
            <a:endParaRPr lang="es-ES_tradnl" sz="1000" dirty="0">
              <a:solidFill>
                <a:schemeClr val="bg1"/>
              </a:solidFill>
            </a:endParaRPr>
          </a:p>
          <a:p>
            <a:pPr algn="ctr"/>
            <a:endParaRPr lang="es-ES_tradnl" sz="1000" dirty="0">
              <a:solidFill>
                <a:schemeClr val="bg1"/>
              </a:solidFill>
            </a:endParaRPr>
          </a:p>
        </p:txBody>
      </p:sp>
      <p:sp>
        <p:nvSpPr>
          <p:cNvPr id="10" name="CuadroTexto 9"/>
          <p:cNvSpPr txBox="1"/>
          <p:nvPr/>
        </p:nvSpPr>
        <p:spPr>
          <a:xfrm>
            <a:off x="7536160" y="1643604"/>
            <a:ext cx="2088232" cy="612934"/>
          </a:xfrm>
          <a:prstGeom prst="roundRect">
            <a:avLst/>
          </a:prstGeom>
          <a:solidFill>
            <a:schemeClr val="accent1"/>
          </a:solidFill>
        </p:spPr>
        <p:txBody>
          <a:bodyPr wrap="square" rtlCol="0" anchor="ctr">
            <a:spAutoFit/>
          </a:bodyPr>
          <a:lstStyle/>
          <a:p>
            <a:pPr algn="ctr"/>
            <a:endParaRPr lang="es-ES_tradnl" sz="1000" dirty="0">
              <a:solidFill>
                <a:schemeClr val="bg1"/>
              </a:solidFill>
            </a:endParaRPr>
          </a:p>
          <a:p>
            <a:pPr algn="ctr"/>
            <a:r>
              <a:rPr lang="es-ES_tradnl" sz="1000" dirty="0" err="1">
                <a:solidFill>
                  <a:schemeClr val="bg1"/>
                </a:solidFill>
              </a:rPr>
              <a:t>Manage</a:t>
            </a:r>
            <a:r>
              <a:rPr lang="es-ES_tradnl" sz="1000" dirty="0">
                <a:solidFill>
                  <a:schemeClr val="bg1"/>
                </a:solidFill>
              </a:rPr>
              <a:t> </a:t>
            </a:r>
            <a:r>
              <a:rPr lang="es-ES_tradnl" sz="1000" dirty="0" err="1">
                <a:solidFill>
                  <a:schemeClr val="bg1"/>
                </a:solidFill>
              </a:rPr>
              <a:t>the</a:t>
            </a:r>
            <a:r>
              <a:rPr lang="es-ES_tradnl" sz="1000" dirty="0">
                <a:solidFill>
                  <a:schemeClr val="bg1"/>
                </a:solidFill>
              </a:rPr>
              <a:t> </a:t>
            </a:r>
            <a:r>
              <a:rPr lang="es-ES_tradnl" sz="1000" dirty="0" err="1">
                <a:solidFill>
                  <a:schemeClr val="bg1"/>
                </a:solidFill>
              </a:rPr>
              <a:t>Queue</a:t>
            </a:r>
            <a:endParaRPr lang="es-ES_tradnl" sz="1000" dirty="0">
              <a:solidFill>
                <a:schemeClr val="bg1"/>
              </a:solidFill>
            </a:endParaRPr>
          </a:p>
          <a:p>
            <a:pPr algn="ctr"/>
            <a:endParaRPr lang="es-ES_tradnl" sz="1000" dirty="0">
              <a:solidFill>
                <a:schemeClr val="bg1"/>
              </a:solidFill>
            </a:endParaRPr>
          </a:p>
        </p:txBody>
      </p:sp>
      <p:sp>
        <p:nvSpPr>
          <p:cNvPr id="12" name="CuadroTexto 11"/>
          <p:cNvSpPr txBox="1"/>
          <p:nvPr/>
        </p:nvSpPr>
        <p:spPr>
          <a:xfrm>
            <a:off x="1703512" y="4900263"/>
            <a:ext cx="2088232" cy="612934"/>
          </a:xfrm>
          <a:prstGeom prst="roundRect">
            <a:avLst/>
          </a:prstGeom>
          <a:solidFill>
            <a:schemeClr val="bg1"/>
          </a:solidFill>
        </p:spPr>
        <p:txBody>
          <a:bodyPr wrap="square" rtlCol="0" anchor="ctr">
            <a:spAutoFit/>
          </a:bodyPr>
          <a:lstStyle/>
          <a:p>
            <a:pPr algn="ctr"/>
            <a:endParaRPr lang="es-ES_tradnl" sz="1000" dirty="0"/>
          </a:p>
          <a:p>
            <a:pPr algn="ctr"/>
            <a:r>
              <a:rPr lang="es-ES_tradnl" sz="1000" dirty="0" err="1"/>
              <a:t>Register</a:t>
            </a:r>
            <a:endParaRPr lang="es-ES_tradnl" sz="1000" dirty="0"/>
          </a:p>
          <a:p>
            <a:pPr algn="ctr"/>
            <a:endParaRPr lang="es-ES_tradnl" sz="1000" dirty="0"/>
          </a:p>
        </p:txBody>
      </p:sp>
      <p:sp>
        <p:nvSpPr>
          <p:cNvPr id="13" name="CuadroTexto 12"/>
          <p:cNvSpPr txBox="1"/>
          <p:nvPr/>
        </p:nvSpPr>
        <p:spPr>
          <a:xfrm>
            <a:off x="4619836" y="2495985"/>
            <a:ext cx="2088232" cy="612934"/>
          </a:xfrm>
          <a:prstGeom prst="roundRect">
            <a:avLst/>
          </a:prstGeom>
          <a:solidFill>
            <a:schemeClr val="bg1"/>
          </a:solidFill>
        </p:spPr>
        <p:txBody>
          <a:bodyPr wrap="square" rtlCol="0" anchor="ctr">
            <a:spAutoFit/>
          </a:bodyPr>
          <a:lstStyle/>
          <a:p>
            <a:pPr algn="ctr"/>
            <a:endParaRPr lang="es-ES_tradnl" sz="1000" dirty="0"/>
          </a:p>
          <a:p>
            <a:pPr algn="ctr"/>
            <a:r>
              <a:rPr lang="es-ES_tradnl" sz="1000" dirty="0" err="1"/>
              <a:t>Consult</a:t>
            </a:r>
            <a:r>
              <a:rPr lang="es-ES_tradnl" sz="1000" dirty="0"/>
              <a:t> </a:t>
            </a:r>
            <a:r>
              <a:rPr lang="es-ES_tradnl" sz="1000" dirty="0" err="1"/>
              <a:t>Queue</a:t>
            </a:r>
            <a:endParaRPr lang="es-ES_tradnl" sz="1000" dirty="0"/>
          </a:p>
          <a:p>
            <a:pPr algn="ctr"/>
            <a:endParaRPr lang="es-ES_tradnl" sz="1000" dirty="0"/>
          </a:p>
        </p:txBody>
      </p:sp>
      <p:sp>
        <p:nvSpPr>
          <p:cNvPr id="14" name="CuadroTexto 13"/>
          <p:cNvSpPr txBox="1"/>
          <p:nvPr/>
        </p:nvSpPr>
        <p:spPr>
          <a:xfrm>
            <a:off x="7536160" y="2501861"/>
            <a:ext cx="2088232" cy="612934"/>
          </a:xfrm>
          <a:prstGeom prst="roundRect">
            <a:avLst/>
          </a:prstGeom>
          <a:solidFill>
            <a:schemeClr val="bg1"/>
          </a:solidFill>
        </p:spPr>
        <p:txBody>
          <a:bodyPr wrap="square" rtlCol="0" anchor="ctr">
            <a:spAutoFit/>
          </a:bodyPr>
          <a:lstStyle/>
          <a:p>
            <a:pPr algn="ctr"/>
            <a:endParaRPr lang="es-ES_tradnl" sz="1000" dirty="0"/>
          </a:p>
          <a:p>
            <a:pPr algn="ctr"/>
            <a:r>
              <a:rPr lang="es-ES_tradnl" sz="1000" dirty="0"/>
              <a:t>Configure </a:t>
            </a:r>
            <a:r>
              <a:rPr lang="es-ES_tradnl" sz="1000" dirty="0" err="1"/>
              <a:t>Queue</a:t>
            </a:r>
            <a:endParaRPr lang="es-ES_tradnl" sz="1000" dirty="0"/>
          </a:p>
          <a:p>
            <a:pPr algn="ctr"/>
            <a:endParaRPr lang="es-ES_tradnl" sz="1000" dirty="0"/>
          </a:p>
        </p:txBody>
      </p:sp>
      <p:sp>
        <p:nvSpPr>
          <p:cNvPr id="15" name="CuadroTexto 14"/>
          <p:cNvSpPr txBox="1"/>
          <p:nvPr/>
        </p:nvSpPr>
        <p:spPr>
          <a:xfrm>
            <a:off x="1703512" y="2499964"/>
            <a:ext cx="2088232" cy="612934"/>
          </a:xfrm>
          <a:prstGeom prst="roundRect">
            <a:avLst/>
          </a:prstGeom>
          <a:solidFill>
            <a:schemeClr val="bg1"/>
          </a:solidFill>
        </p:spPr>
        <p:txBody>
          <a:bodyPr wrap="square" rtlCol="0" anchor="ctr">
            <a:spAutoFit/>
          </a:bodyPr>
          <a:lstStyle/>
          <a:p>
            <a:pPr algn="ctr"/>
            <a:endParaRPr lang="es-ES_tradnl" sz="1000" dirty="0"/>
          </a:p>
          <a:p>
            <a:pPr algn="ctr"/>
            <a:r>
              <a:rPr lang="es-ES_tradnl" sz="1000" dirty="0" err="1"/>
              <a:t>Accept</a:t>
            </a:r>
            <a:r>
              <a:rPr lang="es-ES_tradnl" sz="1000" dirty="0"/>
              <a:t> </a:t>
            </a:r>
            <a:r>
              <a:rPr lang="es-ES_tradnl" sz="1000" dirty="0" err="1"/>
              <a:t>Terms</a:t>
            </a:r>
            <a:r>
              <a:rPr lang="es-ES_tradnl" sz="1000" dirty="0"/>
              <a:t> &amp; </a:t>
            </a:r>
            <a:r>
              <a:rPr lang="es-ES_tradnl" sz="1000" dirty="0" err="1"/>
              <a:t>Conditions</a:t>
            </a:r>
            <a:endParaRPr lang="es-ES_tradnl" sz="1000" dirty="0"/>
          </a:p>
          <a:p>
            <a:pPr algn="ctr"/>
            <a:endParaRPr lang="es-ES_tradnl" sz="1000" dirty="0"/>
          </a:p>
        </p:txBody>
      </p:sp>
      <p:sp>
        <p:nvSpPr>
          <p:cNvPr id="16" name="CuadroTexto 15"/>
          <p:cNvSpPr txBox="1"/>
          <p:nvPr/>
        </p:nvSpPr>
        <p:spPr>
          <a:xfrm>
            <a:off x="4619836" y="3296086"/>
            <a:ext cx="2088232" cy="612934"/>
          </a:xfrm>
          <a:prstGeom prst="roundRect">
            <a:avLst/>
          </a:prstGeom>
          <a:solidFill>
            <a:schemeClr val="bg1"/>
          </a:solidFill>
        </p:spPr>
        <p:txBody>
          <a:bodyPr wrap="square" rtlCol="0" anchor="ctr">
            <a:spAutoFit/>
          </a:bodyPr>
          <a:lstStyle/>
          <a:p>
            <a:pPr algn="ctr"/>
            <a:endParaRPr lang="es-ES_tradnl" sz="1000" dirty="0"/>
          </a:p>
          <a:p>
            <a:pPr algn="ctr"/>
            <a:r>
              <a:rPr lang="es-ES_tradnl" sz="1000" dirty="0" err="1"/>
              <a:t>Waiting</a:t>
            </a:r>
            <a:r>
              <a:rPr lang="es-ES_tradnl" sz="1000" dirty="0"/>
              <a:t> Time</a:t>
            </a:r>
          </a:p>
          <a:p>
            <a:pPr algn="ctr"/>
            <a:endParaRPr lang="es-ES_tradnl" sz="1000" dirty="0"/>
          </a:p>
        </p:txBody>
      </p:sp>
      <p:sp>
        <p:nvSpPr>
          <p:cNvPr id="17" name="CuadroTexto 16"/>
          <p:cNvSpPr txBox="1"/>
          <p:nvPr/>
        </p:nvSpPr>
        <p:spPr>
          <a:xfrm>
            <a:off x="7536160" y="3314682"/>
            <a:ext cx="2088232" cy="612934"/>
          </a:xfrm>
          <a:prstGeom prst="roundRect">
            <a:avLst/>
          </a:prstGeom>
          <a:solidFill>
            <a:schemeClr val="bg1"/>
          </a:solidFill>
        </p:spPr>
        <p:txBody>
          <a:bodyPr wrap="square" rtlCol="0" anchor="ctr">
            <a:spAutoFit/>
          </a:bodyPr>
          <a:lstStyle/>
          <a:p>
            <a:pPr algn="ctr"/>
            <a:endParaRPr lang="es-ES_tradnl" sz="1000" dirty="0"/>
          </a:p>
          <a:p>
            <a:pPr algn="ctr"/>
            <a:r>
              <a:rPr lang="es-ES_tradnl" sz="1000" dirty="0" err="1"/>
              <a:t>Attend</a:t>
            </a:r>
            <a:r>
              <a:rPr lang="es-ES_tradnl" sz="1000" dirty="0"/>
              <a:t> </a:t>
            </a:r>
            <a:r>
              <a:rPr lang="es-ES_tradnl" sz="1000" dirty="0" err="1"/>
              <a:t>Queue</a:t>
            </a:r>
            <a:endParaRPr lang="es-ES_tradnl" sz="1000" dirty="0"/>
          </a:p>
          <a:p>
            <a:pPr algn="ctr"/>
            <a:endParaRPr lang="es-ES_tradnl" sz="1000" dirty="0"/>
          </a:p>
        </p:txBody>
      </p:sp>
      <p:sp>
        <p:nvSpPr>
          <p:cNvPr id="18" name="CuadroTexto 17"/>
          <p:cNvSpPr txBox="1"/>
          <p:nvPr/>
        </p:nvSpPr>
        <p:spPr>
          <a:xfrm>
            <a:off x="1703512" y="3300064"/>
            <a:ext cx="2088232" cy="612934"/>
          </a:xfrm>
          <a:prstGeom prst="roundRect">
            <a:avLst/>
          </a:prstGeom>
          <a:solidFill>
            <a:schemeClr val="bg1"/>
          </a:solidFill>
        </p:spPr>
        <p:txBody>
          <a:bodyPr wrap="square" rtlCol="0" anchor="ctr">
            <a:spAutoFit/>
          </a:bodyPr>
          <a:lstStyle/>
          <a:p>
            <a:pPr algn="ctr"/>
            <a:endParaRPr lang="es-ES_tradnl" sz="1000" dirty="0"/>
          </a:p>
          <a:p>
            <a:pPr algn="ctr"/>
            <a:r>
              <a:rPr lang="es-ES_tradnl" sz="1000" dirty="0" err="1"/>
              <a:t>Verify</a:t>
            </a:r>
            <a:r>
              <a:rPr lang="es-ES_tradnl" sz="1000" dirty="0"/>
              <a:t> </a:t>
            </a:r>
            <a:r>
              <a:rPr lang="es-ES_tradnl" sz="1000" dirty="0" err="1"/>
              <a:t>Information</a:t>
            </a:r>
            <a:endParaRPr lang="es-ES_tradnl" sz="1000" dirty="0"/>
          </a:p>
          <a:p>
            <a:pPr algn="ctr"/>
            <a:endParaRPr lang="es-ES_tradnl" sz="1000" dirty="0"/>
          </a:p>
        </p:txBody>
      </p:sp>
      <p:sp>
        <p:nvSpPr>
          <p:cNvPr id="21" name="CuadroTexto 20"/>
          <p:cNvSpPr txBox="1"/>
          <p:nvPr/>
        </p:nvSpPr>
        <p:spPr>
          <a:xfrm>
            <a:off x="1703512" y="4100164"/>
            <a:ext cx="2088232" cy="612934"/>
          </a:xfrm>
          <a:prstGeom prst="roundRect">
            <a:avLst/>
          </a:prstGeom>
          <a:solidFill>
            <a:schemeClr val="bg1"/>
          </a:solidFill>
        </p:spPr>
        <p:txBody>
          <a:bodyPr wrap="square" rtlCol="0" anchor="ctr">
            <a:spAutoFit/>
          </a:bodyPr>
          <a:lstStyle/>
          <a:p>
            <a:pPr algn="ctr"/>
            <a:endParaRPr lang="es-ES_tradnl" sz="1000" dirty="0"/>
          </a:p>
          <a:p>
            <a:pPr algn="ctr"/>
            <a:r>
              <a:rPr lang="es-ES_tradnl" sz="1000" dirty="0" err="1"/>
              <a:t>Consent</a:t>
            </a:r>
            <a:r>
              <a:rPr lang="es-ES_tradnl" sz="1000" dirty="0"/>
              <a:t> </a:t>
            </a:r>
            <a:r>
              <a:rPr lang="es-ES_tradnl" sz="1000" dirty="0" err="1"/>
              <a:t>Information</a:t>
            </a:r>
            <a:endParaRPr lang="es-ES_tradnl" sz="1000" dirty="0"/>
          </a:p>
          <a:p>
            <a:pPr algn="ctr"/>
            <a:endParaRPr lang="es-ES_tradnl" sz="1000" dirty="0"/>
          </a:p>
        </p:txBody>
      </p:sp>
      <p:sp>
        <p:nvSpPr>
          <p:cNvPr id="24" name="CuadroTexto 23"/>
          <p:cNvSpPr txBox="1"/>
          <p:nvPr/>
        </p:nvSpPr>
        <p:spPr>
          <a:xfrm>
            <a:off x="1703512" y="5700362"/>
            <a:ext cx="2088232" cy="612934"/>
          </a:xfrm>
          <a:prstGeom prst="roundRect">
            <a:avLst/>
          </a:prstGeom>
          <a:solidFill>
            <a:schemeClr val="bg1"/>
          </a:solidFill>
        </p:spPr>
        <p:txBody>
          <a:bodyPr wrap="square" rtlCol="0" anchor="ctr">
            <a:spAutoFit/>
          </a:bodyPr>
          <a:lstStyle/>
          <a:p>
            <a:pPr algn="ctr"/>
            <a:endParaRPr lang="es-ES_tradnl" sz="1000" dirty="0"/>
          </a:p>
          <a:p>
            <a:pPr algn="ctr"/>
            <a:r>
              <a:rPr lang="es-ES_tradnl" sz="1000" dirty="0" err="1"/>
              <a:t>Priority</a:t>
            </a:r>
            <a:r>
              <a:rPr lang="es-ES_tradnl" sz="1000" dirty="0"/>
              <a:t> Access</a:t>
            </a:r>
          </a:p>
          <a:p>
            <a:pPr algn="ctr"/>
            <a:endParaRPr lang="es-ES_tradnl" sz="1000" dirty="0"/>
          </a:p>
        </p:txBody>
      </p:sp>
      <p:sp>
        <p:nvSpPr>
          <p:cNvPr id="6" name="CuadroTexto 5"/>
          <p:cNvSpPr txBox="1"/>
          <p:nvPr/>
        </p:nvSpPr>
        <p:spPr>
          <a:xfrm>
            <a:off x="507344" y="1888813"/>
            <a:ext cx="864096" cy="200055"/>
          </a:xfrm>
          <a:prstGeom prst="rect">
            <a:avLst/>
          </a:prstGeom>
          <a:noFill/>
        </p:spPr>
        <p:txBody>
          <a:bodyPr wrap="square" rtlCol="0">
            <a:spAutoFit/>
          </a:bodyPr>
          <a:lstStyle/>
          <a:p>
            <a:r>
              <a:rPr lang="es-ES_tradnl" sz="700" b="1" dirty="0">
                <a:solidFill>
                  <a:schemeClr val="accent3"/>
                </a:solidFill>
              </a:rPr>
              <a:t>EPICS</a:t>
            </a:r>
          </a:p>
        </p:txBody>
      </p:sp>
      <p:sp>
        <p:nvSpPr>
          <p:cNvPr id="22" name="CuadroTexto 21"/>
          <p:cNvSpPr txBox="1"/>
          <p:nvPr/>
        </p:nvSpPr>
        <p:spPr>
          <a:xfrm>
            <a:off x="2234199" y="1244675"/>
            <a:ext cx="1026857" cy="200055"/>
          </a:xfrm>
          <a:prstGeom prst="rect">
            <a:avLst/>
          </a:prstGeom>
          <a:noFill/>
        </p:spPr>
        <p:txBody>
          <a:bodyPr wrap="square" rtlCol="0">
            <a:spAutoFit/>
          </a:bodyPr>
          <a:lstStyle/>
          <a:p>
            <a:pPr algn="ctr"/>
            <a:r>
              <a:rPr lang="es-ES_tradnl" sz="700" b="1" dirty="0">
                <a:solidFill>
                  <a:schemeClr val="accent3"/>
                </a:solidFill>
              </a:rPr>
              <a:t>USER STORIES</a:t>
            </a:r>
          </a:p>
        </p:txBody>
      </p:sp>
      <p:sp>
        <p:nvSpPr>
          <p:cNvPr id="23" name="CuadroTexto 22"/>
          <p:cNvSpPr txBox="1"/>
          <p:nvPr/>
        </p:nvSpPr>
        <p:spPr>
          <a:xfrm>
            <a:off x="5043386" y="1225871"/>
            <a:ext cx="1152128" cy="200055"/>
          </a:xfrm>
          <a:prstGeom prst="rect">
            <a:avLst/>
          </a:prstGeom>
          <a:noFill/>
        </p:spPr>
        <p:txBody>
          <a:bodyPr wrap="square" rtlCol="0">
            <a:spAutoFit/>
          </a:bodyPr>
          <a:lstStyle/>
          <a:p>
            <a:pPr algn="ctr"/>
            <a:r>
              <a:rPr lang="es-ES_tradnl" sz="700" b="1">
                <a:solidFill>
                  <a:schemeClr val="accent3"/>
                </a:solidFill>
              </a:rPr>
              <a:t>USER </a:t>
            </a:r>
            <a:r>
              <a:rPr lang="es-ES_tradnl" sz="700" b="1" dirty="0">
                <a:solidFill>
                  <a:schemeClr val="accent3"/>
                </a:solidFill>
              </a:rPr>
              <a:t>STORIES</a:t>
            </a:r>
          </a:p>
        </p:txBody>
      </p:sp>
      <p:sp>
        <p:nvSpPr>
          <p:cNvPr id="25" name="CuadroTexto 24"/>
          <p:cNvSpPr txBox="1"/>
          <p:nvPr/>
        </p:nvSpPr>
        <p:spPr>
          <a:xfrm>
            <a:off x="7904485" y="1225871"/>
            <a:ext cx="1308062" cy="200055"/>
          </a:xfrm>
          <a:prstGeom prst="rect">
            <a:avLst/>
          </a:prstGeom>
          <a:noFill/>
        </p:spPr>
        <p:txBody>
          <a:bodyPr wrap="square" rtlCol="0">
            <a:spAutoFit/>
          </a:bodyPr>
          <a:lstStyle/>
          <a:p>
            <a:pPr algn="ctr"/>
            <a:r>
              <a:rPr lang="es-ES_tradnl" sz="700" b="1">
                <a:solidFill>
                  <a:schemeClr val="accent3"/>
                </a:solidFill>
              </a:rPr>
              <a:t>USER </a:t>
            </a:r>
            <a:r>
              <a:rPr lang="es-ES_tradnl" sz="700" b="1" dirty="0">
                <a:solidFill>
                  <a:schemeClr val="accent3"/>
                </a:solidFill>
              </a:rPr>
              <a:t>STORIES</a:t>
            </a:r>
          </a:p>
        </p:txBody>
      </p:sp>
    </p:spTree>
    <p:extLst>
      <p:ext uri="{BB962C8B-B14F-4D97-AF65-F5344CB8AC3E}">
        <p14:creationId xmlns:p14="http://schemas.microsoft.com/office/powerpoint/2010/main" val="4234800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6" name="TextBox 5">
            <a:extLst>
              <a:ext uri="{FF2B5EF4-FFF2-40B4-BE49-F238E27FC236}">
                <a16:creationId xmlns:a16="http://schemas.microsoft.com/office/drawing/2014/main" id="{BE66596E-F9AB-4F87-8D95-416F7F655B33}"/>
              </a:ext>
            </a:extLst>
          </p:cNvPr>
          <p:cNvSpPr txBox="1"/>
          <p:nvPr/>
        </p:nvSpPr>
        <p:spPr>
          <a:xfrm>
            <a:off x="5951984" y="1340768"/>
            <a:ext cx="4752840" cy="2271006"/>
          </a:xfrm>
          <a:prstGeom prst="rect">
            <a:avLst/>
          </a:prstGeom>
          <a:noFill/>
        </p:spPr>
        <p:txBody>
          <a:bodyPr wrap="none" rtlCol="0">
            <a:spAutoFit/>
          </a:bodyPr>
          <a:lstStyle/>
          <a:p>
            <a:pPr>
              <a:lnSpc>
                <a:spcPct val="150000"/>
              </a:lnSpc>
            </a:pPr>
            <a:r>
              <a:rPr lang="es-ES_tradnl" sz="1200" dirty="0"/>
              <a:t>At </a:t>
            </a:r>
            <a:r>
              <a:rPr lang="es-ES_tradnl" sz="1200" dirty="0" err="1"/>
              <a:t>this</a:t>
            </a:r>
            <a:r>
              <a:rPr lang="es-ES_tradnl" sz="1200" dirty="0"/>
              <a:t> step, </a:t>
            </a:r>
            <a:r>
              <a:rPr lang="es-ES_tradnl" sz="1200" dirty="0" err="1"/>
              <a:t>the</a:t>
            </a:r>
            <a:r>
              <a:rPr lang="es-ES_tradnl" sz="1200" dirty="0"/>
              <a:t> </a:t>
            </a:r>
            <a:r>
              <a:rPr lang="es-ES_tradnl" sz="1200" dirty="0" err="1"/>
              <a:t>user</a:t>
            </a:r>
            <a:r>
              <a:rPr lang="es-ES_tradnl" sz="1200" dirty="0"/>
              <a:t> </a:t>
            </a:r>
            <a:r>
              <a:rPr lang="es-ES_tradnl" sz="1200" dirty="0" err="1"/>
              <a:t>gets</a:t>
            </a:r>
            <a:r>
              <a:rPr lang="es-ES_tradnl" sz="1200" dirty="0"/>
              <a:t> a </a:t>
            </a:r>
            <a:r>
              <a:rPr lang="es-ES_tradnl" sz="1200" dirty="0" err="1"/>
              <a:t>number</a:t>
            </a:r>
            <a:r>
              <a:rPr lang="es-ES_tradnl" sz="1200" dirty="0"/>
              <a:t> </a:t>
            </a:r>
            <a:r>
              <a:rPr lang="es-ES_tradnl" sz="1200" dirty="0" err="1"/>
              <a:t>to</a:t>
            </a:r>
            <a:r>
              <a:rPr lang="es-ES_tradnl" sz="1200" dirty="0"/>
              <a:t> </a:t>
            </a:r>
            <a:r>
              <a:rPr lang="es-ES_tradnl" sz="1200" dirty="0" err="1"/>
              <a:t>enter</a:t>
            </a:r>
            <a:r>
              <a:rPr lang="es-ES_tradnl" sz="1200" dirty="0"/>
              <a:t> in </a:t>
            </a:r>
            <a:r>
              <a:rPr lang="es-ES_tradnl" sz="1200" dirty="0" err="1"/>
              <a:t>the</a:t>
            </a:r>
            <a:r>
              <a:rPr lang="es-ES_tradnl" sz="1200" dirty="0"/>
              <a:t> </a:t>
            </a:r>
            <a:r>
              <a:rPr lang="es-ES_tradnl" sz="1200" dirty="0" err="1"/>
              <a:t>queue</a:t>
            </a:r>
            <a:r>
              <a:rPr lang="es-ES_tradnl" sz="1200" dirty="0"/>
              <a:t>.</a:t>
            </a:r>
          </a:p>
          <a:p>
            <a:pPr>
              <a:lnSpc>
                <a:spcPct val="150000"/>
              </a:lnSpc>
            </a:pPr>
            <a:r>
              <a:rPr lang="es-ES_tradnl" sz="1200" dirty="0"/>
              <a:t> </a:t>
            </a:r>
          </a:p>
          <a:p>
            <a:pPr>
              <a:lnSpc>
                <a:spcPct val="150000"/>
              </a:lnSpc>
            </a:pPr>
            <a:r>
              <a:rPr lang="es-ES_tradnl" sz="1200" b="1" dirty="0" err="1"/>
              <a:t>Jump</a:t>
            </a:r>
            <a:r>
              <a:rPr lang="es-ES_tradnl" sz="1200" b="1" dirty="0"/>
              <a:t> </a:t>
            </a:r>
            <a:r>
              <a:rPr lang="es-ES_tradnl" sz="1200" b="1" dirty="0" err="1"/>
              <a:t>the</a:t>
            </a:r>
            <a:r>
              <a:rPr lang="es-ES_tradnl" sz="1200" b="1" dirty="0"/>
              <a:t> </a:t>
            </a:r>
            <a:r>
              <a:rPr lang="es-ES_tradnl" sz="1200" b="1" dirty="0" err="1"/>
              <a:t>queue</a:t>
            </a:r>
            <a:r>
              <a:rPr lang="es-ES_tradnl" sz="1200" b="1" dirty="0"/>
              <a:t> </a:t>
            </a:r>
            <a:r>
              <a:rPr lang="es-ES_tradnl" sz="1200" b="1" dirty="0" err="1"/>
              <a:t>must</a:t>
            </a:r>
            <a:r>
              <a:rPr lang="es-ES_tradnl" sz="1200" b="1" dirty="0"/>
              <a:t> </a:t>
            </a:r>
            <a:r>
              <a:rPr lang="es-ES_tradnl" sz="1200" b="1" dirty="0" err="1"/>
              <a:t>support</a:t>
            </a:r>
            <a:r>
              <a:rPr lang="es-ES_tradnl" sz="1200" b="1" dirty="0"/>
              <a:t> at </a:t>
            </a:r>
            <a:r>
              <a:rPr lang="es-ES_tradnl" sz="1200" b="1" dirty="0" err="1"/>
              <a:t>this</a:t>
            </a:r>
            <a:r>
              <a:rPr lang="es-ES_tradnl" sz="1200" b="1" dirty="0"/>
              <a:t> </a:t>
            </a:r>
            <a:r>
              <a:rPr lang="es-ES_tradnl" sz="1200" b="1" dirty="0" err="1"/>
              <a:t>point</a:t>
            </a:r>
            <a:r>
              <a:rPr lang="es-ES_tradnl" sz="1200" b="1" dirty="0"/>
              <a:t>:</a:t>
            </a:r>
          </a:p>
          <a:p>
            <a:pPr>
              <a:lnSpc>
                <a:spcPct val="150000"/>
              </a:lnSpc>
            </a:pPr>
            <a:endParaRPr lang="es-ES_tradnl" sz="1200" dirty="0"/>
          </a:p>
          <a:p>
            <a:pPr marL="285750" indent="-285750">
              <a:lnSpc>
                <a:spcPct val="150000"/>
              </a:lnSpc>
              <a:buClr>
                <a:schemeClr val="accent2"/>
              </a:buClr>
              <a:buFont typeface="Arial" charset="0"/>
              <a:buChar char="•"/>
            </a:pPr>
            <a:r>
              <a:rPr lang="es-ES_tradnl" sz="1200" dirty="0" err="1"/>
              <a:t>Acceptation</a:t>
            </a:r>
            <a:r>
              <a:rPr lang="es-ES_tradnl" sz="1200" dirty="0"/>
              <a:t> </a:t>
            </a:r>
            <a:r>
              <a:rPr lang="es-ES_tradnl" sz="1200" dirty="0" err="1"/>
              <a:t>of</a:t>
            </a:r>
            <a:r>
              <a:rPr lang="es-ES_tradnl" sz="1200" dirty="0"/>
              <a:t> </a:t>
            </a:r>
            <a:r>
              <a:rPr lang="es-ES_tradnl" sz="1200" dirty="0" err="1"/>
              <a:t>terms</a:t>
            </a:r>
            <a:r>
              <a:rPr lang="es-ES_tradnl" sz="1200" dirty="0"/>
              <a:t> &amp; </a:t>
            </a:r>
            <a:r>
              <a:rPr lang="es-ES_tradnl" sz="1200" dirty="0" err="1"/>
              <a:t>conditions</a:t>
            </a:r>
            <a:r>
              <a:rPr lang="es-ES_tradnl" sz="1200" dirty="0"/>
              <a:t>.</a:t>
            </a:r>
          </a:p>
          <a:p>
            <a:pPr marL="285750" indent="-285750">
              <a:lnSpc>
                <a:spcPct val="150000"/>
              </a:lnSpc>
              <a:buClr>
                <a:schemeClr val="accent2"/>
              </a:buClr>
              <a:buFont typeface="Arial" charset="0"/>
              <a:buChar char="•"/>
            </a:pPr>
            <a:r>
              <a:rPr lang="es-ES_tradnl" sz="1200" dirty="0" err="1"/>
              <a:t>Validation</a:t>
            </a:r>
            <a:r>
              <a:rPr lang="es-ES_tradnl" sz="1200" dirty="0"/>
              <a:t> </a:t>
            </a:r>
            <a:r>
              <a:rPr lang="es-ES_tradnl" sz="1200" dirty="0" err="1"/>
              <a:t>of</a:t>
            </a:r>
            <a:r>
              <a:rPr lang="es-ES_tradnl" sz="1200" dirty="0"/>
              <a:t> personal </a:t>
            </a:r>
            <a:r>
              <a:rPr lang="es-ES_tradnl" sz="1200" dirty="0" err="1"/>
              <a:t>information</a:t>
            </a:r>
            <a:r>
              <a:rPr lang="es-ES_tradnl" sz="1200" dirty="0"/>
              <a:t>.</a:t>
            </a:r>
          </a:p>
          <a:p>
            <a:pPr marL="285750" indent="-285750">
              <a:lnSpc>
                <a:spcPct val="150000"/>
              </a:lnSpc>
              <a:buClr>
                <a:schemeClr val="accent2"/>
              </a:buClr>
              <a:buFont typeface="Arial" charset="0"/>
              <a:buChar char="•"/>
            </a:pPr>
            <a:r>
              <a:rPr lang="es-ES_tradnl" sz="1200" dirty="0" err="1"/>
              <a:t>Priority</a:t>
            </a:r>
            <a:r>
              <a:rPr lang="es-ES_tradnl" sz="1200" dirty="0"/>
              <a:t> </a:t>
            </a:r>
            <a:r>
              <a:rPr lang="es-ES_tradnl" sz="1200" dirty="0" err="1"/>
              <a:t>numbers</a:t>
            </a:r>
            <a:r>
              <a:rPr lang="es-ES_tradnl" sz="1200" dirty="0"/>
              <a:t>.</a:t>
            </a:r>
          </a:p>
          <a:p>
            <a:pPr marL="285750" indent="-285750">
              <a:lnSpc>
                <a:spcPct val="150000"/>
              </a:lnSpc>
              <a:buClr>
                <a:schemeClr val="accent2"/>
              </a:buClr>
              <a:buFont typeface="Arial" charset="0"/>
              <a:buChar char="•"/>
            </a:pPr>
            <a:r>
              <a:rPr lang="es-ES_tradnl" sz="1200" dirty="0" err="1"/>
              <a:t>Obtain</a:t>
            </a:r>
            <a:r>
              <a:rPr lang="es-ES_tradnl" sz="1200" dirty="0"/>
              <a:t> a ticket </a:t>
            </a:r>
            <a:r>
              <a:rPr lang="es-ES_tradnl" sz="1200" dirty="0" err="1"/>
              <a:t>number</a:t>
            </a:r>
            <a:endParaRPr lang="es-ES_tradnl" sz="1200" dirty="0"/>
          </a:p>
        </p:txBody>
      </p:sp>
      <p:pic>
        <p:nvPicPr>
          <p:cNvPr id="9" name="Picture 8">
            <a:extLst>
              <a:ext uri="{FF2B5EF4-FFF2-40B4-BE49-F238E27FC236}">
                <a16:creationId xmlns:a16="http://schemas.microsoft.com/office/drawing/2014/main" id="{5729CF26-ECD6-4EEA-BA28-4C6DA442D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077072"/>
            <a:ext cx="3972622" cy="2090854"/>
          </a:xfrm>
          <a:prstGeom prst="roundRect">
            <a:avLst/>
          </a:prstGeom>
        </p:spPr>
      </p:pic>
      <p:sp>
        <p:nvSpPr>
          <p:cNvPr id="2" name="Título 1"/>
          <p:cNvSpPr>
            <a:spLocks noGrp="1"/>
          </p:cNvSpPr>
          <p:nvPr>
            <p:ph type="title"/>
          </p:nvPr>
        </p:nvSpPr>
        <p:spPr/>
        <p:txBody>
          <a:bodyPr/>
          <a:lstStyle/>
          <a:p>
            <a:r>
              <a:rPr lang="es-ES_tradnl" dirty="0" err="1"/>
              <a:t>Step</a:t>
            </a:r>
            <a:r>
              <a:rPr lang="es-ES_tradnl" dirty="0"/>
              <a:t> 1</a:t>
            </a:r>
            <a:br>
              <a:rPr lang="es-ES_tradnl" dirty="0"/>
            </a:br>
            <a:r>
              <a:rPr lang="es-ES_tradnl" sz="1600" dirty="0" err="1"/>
              <a:t>Get</a:t>
            </a:r>
            <a:r>
              <a:rPr lang="es-ES_tradnl" sz="1600" dirty="0"/>
              <a:t> a </a:t>
            </a:r>
            <a:r>
              <a:rPr lang="es-ES_tradnl" sz="1600" dirty="0" err="1"/>
              <a:t>Number</a:t>
            </a:r>
            <a:endParaRPr lang="es-ES_tradnl" sz="1600" dirty="0"/>
          </a:p>
        </p:txBody>
      </p:sp>
    </p:spTree>
    <p:extLst>
      <p:ext uri="{BB962C8B-B14F-4D97-AF65-F5344CB8AC3E}">
        <p14:creationId xmlns:p14="http://schemas.microsoft.com/office/powerpoint/2010/main" val="629116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4797152"/>
            <a:ext cx="12192000" cy="20608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1</a:t>
            </a:r>
          </a:p>
          <a:p>
            <a:r>
              <a:rPr lang="es-ES" sz="1600" dirty="0" err="1"/>
              <a:t>Accept</a:t>
            </a:r>
            <a:r>
              <a:rPr lang="es-ES" sz="1600" dirty="0"/>
              <a:t> </a:t>
            </a:r>
            <a:r>
              <a:rPr lang="es-ES" sz="1600" dirty="0" err="1"/>
              <a:t>terms</a:t>
            </a:r>
            <a:r>
              <a:rPr lang="es-ES" sz="1600" dirty="0"/>
              <a:t> &amp; </a:t>
            </a:r>
            <a:r>
              <a:rPr lang="es-ES" sz="1600" dirty="0" err="1"/>
              <a:t>conditions</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err="1"/>
              <a:t>:</a:t>
            </a:r>
            <a:r>
              <a:rPr lang="fr-BE" sz="1600" b="1"/>
              <a:t>Medium</a:t>
            </a:r>
            <a:endParaRPr lang="fr-BE" sz="1600" b="1" dirty="0"/>
          </a:p>
        </p:txBody>
      </p:sp>
      <p:sp>
        <p:nvSpPr>
          <p:cNvPr id="61" name="Rectángulo redondeado 60"/>
          <p:cNvSpPr/>
          <p:nvPr/>
        </p:nvSpPr>
        <p:spPr>
          <a:xfrm>
            <a:off x="8079972" y="5534772"/>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764704"/>
            <a:ext cx="5472608"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need</a:t>
            </a:r>
          </a:p>
          <a:p>
            <a:pPr defTabSz="844083">
              <a:defRPr/>
            </a:pPr>
            <a:r>
              <a:rPr lang="en-US" sz="1200" kern="0" dirty="0">
                <a:cs typeface="Arial"/>
              </a:rPr>
              <a:t>to accept terms and conditions </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700809"/>
            <a:ext cx="5472608" cy="936104"/>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can access jump the queue system</a:t>
            </a:r>
            <a:r>
              <a:rPr lang="es-ES_tradnl" sz="1200" dirty="0"/>
              <a:t> </a:t>
            </a:r>
            <a:endParaRPr lang="en-US" sz="1200" b="1" kern="0" dirty="0">
              <a:cs typeface="Arial"/>
            </a:endParaRPr>
          </a:p>
        </p:txBody>
      </p:sp>
      <p:sp>
        <p:nvSpPr>
          <p:cNvPr id="2" name="Rectángulo redondeado 1"/>
          <p:cNvSpPr/>
          <p:nvPr/>
        </p:nvSpPr>
        <p:spPr>
          <a:xfrm>
            <a:off x="3647728" y="2734039"/>
            <a:ext cx="5472608" cy="170307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r>
              <a:rPr lang="en-US" sz="1000" dirty="0"/>
              <a:t>- Terms and conditions will be configurable and the system must show this text.</a:t>
            </a:r>
          </a:p>
          <a:p>
            <a:r>
              <a:rPr lang="en-US" sz="1000" dirty="0"/>
              <a:t>- The system will ask to accept terms and conditions before getting an access code.</a:t>
            </a:r>
            <a:endParaRPr lang="es-ES_tradnl" sz="1000" dirty="0"/>
          </a:p>
        </p:txBody>
      </p:sp>
      <p:pic>
        <p:nvPicPr>
          <p:cNvPr id="16"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344" y="1484784"/>
            <a:ext cx="1987296" cy="2353056"/>
          </a:xfrm>
          <a:prstGeom prst="rect">
            <a:avLst/>
          </a:prstGeom>
        </p:spPr>
      </p:pic>
      <p:sp>
        <p:nvSpPr>
          <p:cNvPr id="3" name="Rectangle 2"/>
          <p:cNvSpPr/>
          <p:nvPr/>
        </p:nvSpPr>
        <p:spPr>
          <a:xfrm>
            <a:off x="1117237" y="3253423"/>
            <a:ext cx="1489510" cy="307777"/>
          </a:xfrm>
          <a:prstGeom prst="rect">
            <a:avLst/>
          </a:prstGeom>
        </p:spPr>
        <p:txBody>
          <a:bodyPr wrap="none">
            <a:spAutoFit/>
          </a:bodyPr>
          <a:lstStyle/>
          <a:p>
            <a:r>
              <a:rPr lang="es-ES_tradnl" sz="1400" b="1" dirty="0" err="1"/>
              <a:t>User</a:t>
            </a:r>
            <a:r>
              <a:rPr lang="es-ES_tradnl" sz="1400" b="1" dirty="0"/>
              <a:t> /</a:t>
            </a:r>
            <a:r>
              <a:rPr lang="es-ES_tradnl" sz="1400" b="1" dirty="0" err="1"/>
              <a:t>Visitor</a:t>
            </a:r>
            <a:endParaRPr lang="es-ES_tradnl" sz="1400" b="1" dirty="0"/>
          </a:p>
        </p:txBody>
      </p:sp>
    </p:spTree>
    <p:extLst>
      <p:ext uri="{BB962C8B-B14F-4D97-AF65-F5344CB8AC3E}">
        <p14:creationId xmlns:p14="http://schemas.microsoft.com/office/powerpoint/2010/main" val="931583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4797152"/>
            <a:ext cx="12192000" cy="20608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2</a:t>
            </a:r>
          </a:p>
          <a:p>
            <a:r>
              <a:rPr lang="es-ES" sz="1600" dirty="0" err="1"/>
              <a:t>Verify</a:t>
            </a:r>
            <a:r>
              <a:rPr lang="es-ES" sz="1600" dirty="0"/>
              <a:t> </a:t>
            </a:r>
            <a:r>
              <a:rPr lang="es-ES" sz="1600" dirty="0" err="1"/>
              <a:t>information</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534772"/>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dirty="0"/>
              <a:t>:</a:t>
            </a:r>
            <a:endParaRPr lang="fr-BE" sz="1600" b="1" dirty="0"/>
          </a:p>
        </p:txBody>
      </p:sp>
      <p:sp>
        <p:nvSpPr>
          <p:cNvPr id="61" name="Rectángulo redondeado 60"/>
          <p:cNvSpPr/>
          <p:nvPr/>
        </p:nvSpPr>
        <p:spPr>
          <a:xfrm>
            <a:off x="8079972" y="5534772"/>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764704"/>
            <a:ext cx="5472608"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need </a:t>
            </a:r>
          </a:p>
          <a:p>
            <a:pPr defTabSz="844083">
              <a:defRPr/>
            </a:pPr>
            <a:r>
              <a:rPr lang="en-US" sz="1200" kern="0" dirty="0">
                <a:cs typeface="Arial"/>
              </a:rPr>
              <a:t>my telephone number or email to be verified</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700809"/>
            <a:ext cx="5472608" cy="936104"/>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their validity will be confirmed</a:t>
            </a:r>
            <a:endParaRPr lang="en-US" sz="1200" b="1" kern="0" dirty="0">
              <a:cs typeface="Arial"/>
            </a:endParaRPr>
          </a:p>
        </p:txBody>
      </p:sp>
      <p:sp>
        <p:nvSpPr>
          <p:cNvPr id="2" name="Rectángulo redondeado 1"/>
          <p:cNvSpPr/>
          <p:nvPr/>
        </p:nvSpPr>
        <p:spPr>
          <a:xfrm>
            <a:off x="3647728" y="2734039"/>
            <a:ext cx="5472608" cy="170307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r>
              <a:rPr lang="en-US" sz="1000" dirty="0"/>
              <a:t>- User has to receive and email or and SMS with a validation code.</a:t>
            </a:r>
          </a:p>
          <a:p>
            <a:r>
              <a:rPr lang="en-US" sz="1000" dirty="0"/>
              <a:t>- The system will only grant the access to users that input this validation code.</a:t>
            </a:r>
            <a:endParaRPr lang="es-ES_tradnl" sz="1000" dirty="0"/>
          </a:p>
        </p:txBody>
      </p:sp>
      <p:pic>
        <p:nvPicPr>
          <p:cNvPr id="17"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344" y="1484784"/>
            <a:ext cx="1987296" cy="2353056"/>
          </a:xfrm>
          <a:prstGeom prst="rect">
            <a:avLst/>
          </a:prstGeom>
        </p:spPr>
      </p:pic>
      <p:sp>
        <p:nvSpPr>
          <p:cNvPr id="19" name="Rectangle 2"/>
          <p:cNvSpPr/>
          <p:nvPr/>
        </p:nvSpPr>
        <p:spPr>
          <a:xfrm>
            <a:off x="1117237" y="3253423"/>
            <a:ext cx="1489510" cy="307777"/>
          </a:xfrm>
          <a:prstGeom prst="rect">
            <a:avLst/>
          </a:prstGeom>
        </p:spPr>
        <p:txBody>
          <a:bodyPr wrap="none">
            <a:spAutoFit/>
          </a:bodyPr>
          <a:lstStyle/>
          <a:p>
            <a:r>
              <a:rPr lang="es-ES_tradnl" sz="1400" b="1" dirty="0" err="1"/>
              <a:t>User</a:t>
            </a:r>
            <a:r>
              <a:rPr lang="es-ES_tradnl" sz="1400" b="1" dirty="0"/>
              <a:t> /</a:t>
            </a:r>
            <a:r>
              <a:rPr lang="es-ES_tradnl" sz="1400" b="1" dirty="0" err="1"/>
              <a:t>Visitor</a:t>
            </a:r>
            <a:endParaRPr lang="es-ES_tradnl" sz="1400" b="1" dirty="0"/>
          </a:p>
        </p:txBody>
      </p:sp>
    </p:spTree>
    <p:extLst>
      <p:ext uri="{BB962C8B-B14F-4D97-AF65-F5344CB8AC3E}">
        <p14:creationId xmlns:p14="http://schemas.microsoft.com/office/powerpoint/2010/main" val="39561832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64"/>
</p:tagLst>
</file>

<file path=ppt/tags/tag10.xml><?xml version="1.0" encoding="utf-8"?>
<p:tagLst xmlns:a="http://schemas.openxmlformats.org/drawingml/2006/main" xmlns:r="http://schemas.openxmlformats.org/officeDocument/2006/relationships" xmlns:p="http://schemas.openxmlformats.org/presentationml/2006/main">
  <p:tag name="NUM" val="64"/>
</p:tagLst>
</file>

<file path=ppt/tags/tag11.xml><?xml version="1.0" encoding="utf-8"?>
<p:tagLst xmlns:a="http://schemas.openxmlformats.org/drawingml/2006/main" xmlns:r="http://schemas.openxmlformats.org/officeDocument/2006/relationships" xmlns:p="http://schemas.openxmlformats.org/presentationml/2006/main">
  <p:tag name="NUM" val="64"/>
</p:tagLst>
</file>

<file path=ppt/tags/tag12.xml><?xml version="1.0" encoding="utf-8"?>
<p:tagLst xmlns:a="http://schemas.openxmlformats.org/drawingml/2006/main" xmlns:r="http://schemas.openxmlformats.org/officeDocument/2006/relationships" xmlns:p="http://schemas.openxmlformats.org/presentationml/2006/main">
  <p:tag name="NUM" val="64"/>
</p:tagLst>
</file>

<file path=ppt/tags/tag13.xml><?xml version="1.0" encoding="utf-8"?>
<p:tagLst xmlns:a="http://schemas.openxmlformats.org/drawingml/2006/main" xmlns:r="http://schemas.openxmlformats.org/officeDocument/2006/relationships" xmlns:p="http://schemas.openxmlformats.org/presentationml/2006/main">
  <p:tag name="NUM" val="64"/>
</p:tagLst>
</file>

<file path=ppt/tags/tag14.xml><?xml version="1.0" encoding="utf-8"?>
<p:tagLst xmlns:a="http://schemas.openxmlformats.org/drawingml/2006/main" xmlns:r="http://schemas.openxmlformats.org/officeDocument/2006/relationships" xmlns:p="http://schemas.openxmlformats.org/presentationml/2006/main">
  <p:tag name="NUM" val="64"/>
</p:tagLst>
</file>

<file path=ppt/tags/tag15.xml><?xml version="1.0" encoding="utf-8"?>
<p:tagLst xmlns:a="http://schemas.openxmlformats.org/drawingml/2006/main" xmlns:r="http://schemas.openxmlformats.org/officeDocument/2006/relationships" xmlns:p="http://schemas.openxmlformats.org/presentationml/2006/main">
  <p:tag name="NUM" val="64"/>
</p:tagLst>
</file>

<file path=ppt/tags/tag16.xml><?xml version="1.0" encoding="utf-8"?>
<p:tagLst xmlns:a="http://schemas.openxmlformats.org/drawingml/2006/main" xmlns:r="http://schemas.openxmlformats.org/officeDocument/2006/relationships" xmlns:p="http://schemas.openxmlformats.org/presentationml/2006/main">
  <p:tag name="NUM" val="64"/>
</p:tagLst>
</file>

<file path=ppt/tags/tag17.xml><?xml version="1.0" encoding="utf-8"?>
<p:tagLst xmlns:a="http://schemas.openxmlformats.org/drawingml/2006/main" xmlns:r="http://schemas.openxmlformats.org/officeDocument/2006/relationships" xmlns:p="http://schemas.openxmlformats.org/presentationml/2006/main">
  <p:tag name="NUM" val="64"/>
</p:tagLst>
</file>

<file path=ppt/tags/tag18.xml><?xml version="1.0" encoding="utf-8"?>
<p:tagLst xmlns:a="http://schemas.openxmlformats.org/drawingml/2006/main" xmlns:r="http://schemas.openxmlformats.org/officeDocument/2006/relationships" xmlns:p="http://schemas.openxmlformats.org/presentationml/2006/main">
  <p:tag name="NUM" val="64"/>
</p:tagLst>
</file>

<file path=ppt/tags/tag2.xml><?xml version="1.0" encoding="utf-8"?>
<p:tagLst xmlns:a="http://schemas.openxmlformats.org/drawingml/2006/main" xmlns:r="http://schemas.openxmlformats.org/officeDocument/2006/relationships" xmlns:p="http://schemas.openxmlformats.org/presentationml/2006/main">
  <p:tag name="NUM" val="64"/>
</p:tagLst>
</file>

<file path=ppt/tags/tag3.xml><?xml version="1.0" encoding="utf-8"?>
<p:tagLst xmlns:a="http://schemas.openxmlformats.org/drawingml/2006/main" xmlns:r="http://schemas.openxmlformats.org/officeDocument/2006/relationships" xmlns:p="http://schemas.openxmlformats.org/presentationml/2006/main">
  <p:tag name="NUM" val="64"/>
</p:tagLst>
</file>

<file path=ppt/tags/tag4.xml><?xml version="1.0" encoding="utf-8"?>
<p:tagLst xmlns:a="http://schemas.openxmlformats.org/drawingml/2006/main" xmlns:r="http://schemas.openxmlformats.org/officeDocument/2006/relationships" xmlns:p="http://schemas.openxmlformats.org/presentationml/2006/main">
  <p:tag name="NUM" val="64"/>
</p:tagLst>
</file>

<file path=ppt/tags/tag5.xml><?xml version="1.0" encoding="utf-8"?>
<p:tagLst xmlns:a="http://schemas.openxmlformats.org/drawingml/2006/main" xmlns:r="http://schemas.openxmlformats.org/officeDocument/2006/relationships" xmlns:p="http://schemas.openxmlformats.org/presentationml/2006/main">
  <p:tag name="NUM" val="64"/>
</p:tagLst>
</file>

<file path=ppt/tags/tag6.xml><?xml version="1.0" encoding="utf-8"?>
<p:tagLst xmlns:a="http://schemas.openxmlformats.org/drawingml/2006/main" xmlns:r="http://schemas.openxmlformats.org/officeDocument/2006/relationships" xmlns:p="http://schemas.openxmlformats.org/presentationml/2006/main">
  <p:tag name="NUM" val="64"/>
</p:tagLst>
</file>

<file path=ppt/tags/tag7.xml><?xml version="1.0" encoding="utf-8"?>
<p:tagLst xmlns:a="http://schemas.openxmlformats.org/drawingml/2006/main" xmlns:r="http://schemas.openxmlformats.org/officeDocument/2006/relationships" xmlns:p="http://schemas.openxmlformats.org/presentationml/2006/main">
  <p:tag name="NUM" val="64"/>
</p:tagLst>
</file>

<file path=ppt/tags/tag8.xml><?xml version="1.0" encoding="utf-8"?>
<p:tagLst xmlns:a="http://schemas.openxmlformats.org/drawingml/2006/main" xmlns:r="http://schemas.openxmlformats.org/officeDocument/2006/relationships" xmlns:p="http://schemas.openxmlformats.org/presentationml/2006/main">
  <p:tag name="NUM" val="64"/>
</p:tagLst>
</file>

<file path=ppt/tags/tag9.xml><?xml version="1.0" encoding="utf-8"?>
<p:tagLst xmlns:a="http://schemas.openxmlformats.org/drawingml/2006/main" xmlns:r="http://schemas.openxmlformats.org/officeDocument/2006/relationships" xmlns:p="http://schemas.openxmlformats.org/presentationml/2006/main">
  <p:tag name="NUM" val="64"/>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bg1">
            <a:lumMod val="75000"/>
          </a:schemeClr>
        </a:solidFill>
        <a:ln w="3175" cap="flat">
          <a:solidFill>
            <a:schemeClr val="bg1"/>
          </a:solidFill>
          <a:prstDash val="solid"/>
          <a:miter lim="800000"/>
          <a:headEnd/>
          <a:tailEnd/>
        </a:ln>
      </a:spPr>
      <a:bodyPr vert="horz" wrap="square" lIns="91440" tIns="45720" rIns="91440" bIns="45720" numCol="1" anchor="t" anchorCtr="0" compatLnSpc="1">
        <a:prstTxWarp prst="textNoShape">
          <a:avLst/>
        </a:prstTxWarp>
      </a:bodyPr>
      <a:lstStyle>
        <a:defPPr>
          <a:defRPr/>
        </a:defPPr>
      </a:lstStyle>
    </a:spDef>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6.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2944</TotalTime>
  <Words>1645</Words>
  <Application>Microsoft Office PowerPoint</Application>
  <PresentationFormat>Widescreen</PresentationFormat>
  <Paragraphs>274</Paragraphs>
  <Slides>24</Slides>
  <Notes>2</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24</vt:i4>
      </vt:variant>
    </vt:vector>
  </HeadingPairs>
  <TitlesOfParts>
    <vt:vector size="35" baseType="lpstr">
      <vt:lpstr>Arial</vt:lpstr>
      <vt:lpstr>Calibri</vt:lpstr>
      <vt:lpstr>Century Gothic</vt:lpstr>
      <vt:lpstr>Georgia</vt:lpstr>
      <vt:lpstr>Verdana</vt:lpstr>
      <vt:lpstr>Wingdings</vt:lpstr>
      <vt:lpstr>Capgemini 2017_Cover slides</vt:lpstr>
      <vt:lpstr>Section slides</vt:lpstr>
      <vt:lpstr>Content Layouts</vt:lpstr>
      <vt:lpstr>Content and Image Layouts</vt:lpstr>
      <vt:lpstr>1_Content Layouts</vt:lpstr>
      <vt:lpstr>PowerPoint Presentation</vt:lpstr>
      <vt:lpstr>Statement of Purpose</vt:lpstr>
      <vt:lpstr>Objectives &amp; Requirements</vt:lpstr>
      <vt:lpstr>Glossary of Terms</vt:lpstr>
      <vt:lpstr>Actors</vt:lpstr>
      <vt:lpstr>PowerPoint Presentation</vt:lpstr>
      <vt:lpstr>Step 1 Get a Number</vt:lpstr>
      <vt:lpstr>PowerPoint Presentation</vt:lpstr>
      <vt:lpstr>PowerPoint Presentation</vt:lpstr>
      <vt:lpstr>PowerPoint Presentation</vt:lpstr>
      <vt:lpstr>PowerPoint Presentation</vt:lpstr>
      <vt:lpstr>PowerPoint Presentation</vt:lpstr>
      <vt:lpstr>Step 2 Consult the Queue</vt:lpstr>
      <vt:lpstr>PowerPoint Presentation</vt:lpstr>
      <vt:lpstr>PowerPoint Presentation</vt:lpstr>
      <vt:lpstr>Step 3 Manage Queue</vt:lpstr>
      <vt:lpstr>PowerPoint Presentation</vt:lpstr>
      <vt:lpstr>PowerPoint Presentation</vt:lpstr>
      <vt:lpstr>Business Process Map</vt:lpstr>
      <vt:lpstr>PowerPoint Presentation</vt:lpstr>
      <vt:lpstr>Sketches User Screens</vt:lpstr>
      <vt:lpstr>Sketches Owner Show/Serve Sample</vt:lpstr>
      <vt:lpstr>Conclusions</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Avalos Galan, Carolina</dc:creator>
  <cp:lastModifiedBy>Murillo García-bermejo, Félix</cp:lastModifiedBy>
  <cp:revision>141</cp:revision>
  <dcterms:created xsi:type="dcterms:W3CDTF">2017-10-23T12:17:25Z</dcterms:created>
  <dcterms:modified xsi:type="dcterms:W3CDTF">2017-12-18T17:16:48Z</dcterms:modified>
</cp:coreProperties>
</file>